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sldIdLst>
    <p:sldId id="488" r:id="rId2"/>
    <p:sldId id="493" r:id="rId3"/>
    <p:sldId id="494" r:id="rId4"/>
    <p:sldId id="502" r:id="rId5"/>
    <p:sldId id="497" r:id="rId6"/>
    <p:sldId id="503" r:id="rId7"/>
    <p:sldId id="504" r:id="rId8"/>
    <p:sldId id="498" r:id="rId9"/>
    <p:sldId id="499" r:id="rId10"/>
    <p:sldId id="518" r:id="rId11"/>
    <p:sldId id="520" r:id="rId12"/>
    <p:sldId id="521" r:id="rId13"/>
    <p:sldId id="53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262"/>
    <a:srgbClr val="002C5A"/>
    <a:srgbClr val="686868"/>
    <a:srgbClr val="FFCC00"/>
    <a:srgbClr val="CC6600"/>
    <a:srgbClr val="0A4852"/>
    <a:srgbClr val="176D95"/>
    <a:srgbClr val="1B84A6"/>
    <a:srgbClr val="2CA8BA"/>
    <a:srgbClr val="46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1D9B-A304-44F4-8F8D-3A73A3493A24}" type="datetimeFigureOut">
              <a:rPr lang="fr-CA" smtClean="0"/>
              <a:t>2020-09-10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6DEB-8212-4808-86A0-42C4078BB94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23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455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180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11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796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58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11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08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34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993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82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92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555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7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92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348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2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8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1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3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à l’image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fr-CA" noProof="0" smtClean="0"/>
              <a:t>‹N°›</a:t>
            </a:fld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fr-CA" noProof="0"/>
              <a:t>CLIQUEZ POUR MODIFIER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CA" noProof="0"/>
              <a:t>MODIFIEZ LE TEXTE PRINCIPAL</a:t>
            </a:r>
          </a:p>
        </p:txBody>
      </p:sp>
    </p:spTree>
    <p:extLst>
      <p:ext uri="{BB962C8B-B14F-4D97-AF65-F5344CB8AC3E}">
        <p14:creationId xmlns:p14="http://schemas.microsoft.com/office/powerpoint/2010/main" val="638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51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26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2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88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53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80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66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7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https://d.docs.live.net/3b10ae487f77114d/01-SFQ/CA%20et%20AGA/20200912-AGA/Rapport%20annuel/2020_Rapport%20annuel_donn&#233;es.v3.xlsx!2020%20SM%20Demandes!L2C2:L17C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SM%20Demandes!L2C17:L8C2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SM%20Demandes!L2C17:L8C23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https://d.docs.live.net/3b10ae487f77114d/01-SFQ/CA%20et%20AGA/20200912-AGA/Rapport%20annuel/2020_Rapport%20annuel_donn&#233;es.v3.xlsx!2020%20SM%20Demandes!L2C9:L5C15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SM%20Budget!L2C2:L11C6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6.xml"/><Relationship Id="rId7" Type="http://schemas.openxmlformats.org/officeDocument/2006/relationships/oleObject" Target="https://d.docs.live.net/3b10ae487f77114d/01-SFQ/CA%20et%20AGA/20200912-AGA/Rapport%20annuel/2020_Rapport%20annuel_donn&#233;es.v3.xlsx!2020%20SM%20Budget!L13C2:L24C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SM%20Budget!L2C2:L11C6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oleObject" Target="https://d.docs.live.net/3b10ae487f77114d/01-SFQ/CA%20et%20AGA/20200912-AGA/Rapport%20annuel/2020_Rapport%20annuel_donn&#233;es.v3.xlsx!2020%20SM%20Budget!L26C2:L30C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https://d.docs.live.net/3b10ae487f77114d/01-SFQ/CA%20et%20AGA/20200912-AGA/Rapport%20annuel/2020_Rapport%20annuel_donn&#233;es.v3.xlsx!2020%20SM%20Budget!L13C2:L24C6" TargetMode="External"/><Relationship Id="rId10" Type="http://schemas.openxmlformats.org/officeDocument/2006/relationships/image" Target="../media/image13.emf"/><Relationship Id="rId4" Type="http://schemas.openxmlformats.org/officeDocument/2006/relationships/image" Target="../media/image4.png"/><Relationship Id="rId9" Type="http://schemas.openxmlformats.org/officeDocument/2006/relationships/oleObject" Target="https://d.docs.live.net/3b10ae487f77114d/01-SFQ/CA%20et%20AGA/2020-2021/20200912-AGA/Rapport%20annuel/Copies%20de%20travail/2020_Rapport%20annuel_donn&#233;es.v4.xlsx!2020%20SM%20Budget!L2C2:L11C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https://d.docs.live.net/3b10ae487f77114d/01-SFQ/CA%20et%20AGA/2020-2021/20200912-AGA/Rapport%20annuel/2020_Rapport%20annuel_donn&#233;es.v3.xlsx!Entraineur%20et%20Para!L1C7:L8C1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https://d.docs.live.net/3b10ae487f77114d/01-SFQ/CA%20et%20AGA/2020-2021/20200912-AGA/Rapport%20annuel/2020_Rapport%20annuel_donn&#233;es.v3.xlsx!Entraineur%20et%20Para!L1C1:L12C5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Développement de la pratique</a:t>
            </a:r>
            <a:endParaRPr lang="fr-CA" sz="3600" dirty="0"/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3166202" y="5370141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2635471"/>
            <a:ext cx="3002828" cy="32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6E805E-E116-4985-8AF3-04BDC2725535}"/>
              </a:ext>
            </a:extLst>
          </p:cNvPr>
          <p:cNvSpPr txBox="1"/>
          <p:nvPr/>
        </p:nvSpPr>
        <p:spPr>
          <a:xfrm>
            <a:off x="4334318" y="2898616"/>
            <a:ext cx="5910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spc="200" dirty="0">
                <a:solidFill>
                  <a:srgbClr val="002C5A"/>
                </a:solidFill>
              </a:rPr>
              <a:t>Maxime Venne</a:t>
            </a:r>
          </a:p>
          <a:p>
            <a:r>
              <a:rPr lang="fr-CA" sz="2400" spc="200" dirty="0"/>
              <a:t>Coordonnateur</a:t>
            </a:r>
          </a:p>
          <a:p>
            <a:r>
              <a:rPr lang="fr-CA" sz="2400" spc="200" dirty="0"/>
              <a:t>Développement de la pratique</a:t>
            </a:r>
          </a:p>
          <a:p>
            <a:r>
              <a:rPr lang="fr-CA" sz="2400" spc="200" dirty="0"/>
              <a:t>Soutien aux clubs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9BED98-4E3D-4A4D-9AB3-0AA582F1556C}"/>
              </a:ext>
            </a:extLst>
          </p:cNvPr>
          <p:cNvSpPr/>
          <p:nvPr/>
        </p:nvSpPr>
        <p:spPr>
          <a:xfrm>
            <a:off x="0" y="1631893"/>
            <a:ext cx="7056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2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E3C4B-436D-4345-86D6-35FAC0540F4B}"/>
              </a:ext>
            </a:extLst>
          </p:cNvPr>
          <p:cNvSpPr/>
          <p:nvPr/>
        </p:nvSpPr>
        <p:spPr>
          <a:xfrm>
            <a:off x="3432552" y="1985569"/>
            <a:ext cx="8526342" cy="4872431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7DEBA16-6BA8-4569-892F-BB91E723A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6" b="95893" l="2703" r="96778">
                        <a14:foregroundMark x1="9667" y1="18929" x2="9350" y2="58494"/>
                        <a14:foregroundMark x1="6589" y1="84674" x2="5301" y2="91429"/>
                        <a14:foregroundMark x1="19456" y1="86052" x2="19439" y2="86964"/>
                        <a14:foregroundMark x1="20582" y1="24464" x2="19864" y2="63750"/>
                        <a14:foregroundMark x1="32432" y1="44107" x2="87318" y2="39464"/>
                        <a14:foregroundMark x1="87318" y1="39464" x2="93555" y2="39464"/>
                        <a14:foregroundMark x1="35031" y1="65357" x2="85447" y2="69821"/>
                        <a14:foregroundMark x1="85447" y1="69821" x2="92643" y2="69657"/>
                        <a14:foregroundMark x1="37110" y1="79643" x2="54886" y2="79286"/>
                        <a14:foregroundMark x1="54886" y1="79286" x2="92775" y2="83387"/>
                        <a14:foregroundMark x1="88773" y1="14107" x2="91476" y2="41607"/>
                        <a14:foregroundMark x1="77235" y1="16250" x2="77235" y2="16250"/>
                        <a14:foregroundMark x1="76611" y1="15714" x2="76611" y2="22857"/>
                        <a14:foregroundMark x1="63929" y1="9643" x2="64553" y2="43571"/>
                        <a14:foregroundMark x1="61954" y1="20357" x2="61954" y2="40000"/>
                        <a14:foregroundMark x1="74116" y1="19286" x2="79418" y2="19643"/>
                        <a14:foregroundMark x1="87006" y1="13214" x2="87318" y2="25357"/>
                        <a14:foregroundMark x1="65696" y1="18214" x2="65696" y2="26964"/>
                        <a14:foregroundMark x1="94387" y1="29821" x2="96985" y2="43571"/>
                        <a14:foregroundMark x1="95117" y1="51194" x2="94904" y2="52063"/>
                        <a14:foregroundMark x1="96985" y1="43571" x2="95176" y2="50955"/>
                        <a14:foregroundMark x1="96985" y1="38571" x2="96985" y2="38571"/>
                        <a14:foregroundMark x1="6549" y1="57500" x2="3534" y2="88929"/>
                        <a14:foregroundMark x1="3534" y1="88929" x2="4366" y2="95000"/>
                        <a14:foregroundMark x1="6757" y1="17679" x2="12058" y2="16250"/>
                        <a14:foregroundMark x1="18503" y1="15179" x2="20894" y2="22321"/>
                        <a14:foregroundMark x1="25156" y1="31607" x2="24740" y2="44643"/>
                        <a14:foregroundMark x1="29418" y1="15714" x2="30042" y2="31071"/>
                        <a14:foregroundMark x1="25988" y1="29464" x2="28274" y2="21250"/>
                        <a14:foregroundMark x1="27339" y1="17679" x2="30353" y2="17679"/>
                        <a14:foregroundMark x1="30183" y1="17268" x2="29522" y2="15714"/>
                        <a14:foregroundMark x1="34304" y1="13750" x2="34719" y2="23214"/>
                        <a14:foregroundMark x1="40644" y1="17321" x2="41060" y2="25536"/>
                        <a14:foregroundMark x1="48441" y1="7143" x2="48753" y2="20357"/>
                        <a14:foregroundMark x1="53119" y1="18214" x2="57277" y2="29821"/>
                        <a14:foregroundMark x1="33264" y1="13036" x2="37006" y2="17500"/>
                        <a14:foregroundMark x1="50624" y1="11964" x2="50624" y2="14821"/>
                        <a14:foregroundMark x1="62890" y1="15179" x2="67464" y2="11964"/>
                        <a14:foregroundMark x1="32952" y1="14821" x2="37110" y2="15357"/>
                        <a14:foregroundMark x1="37110" y1="15357" x2="33264" y2="11786"/>
                        <a14:foregroundMark x1="34304" y1="11786" x2="34304" y2="11786"/>
                        <a14:foregroundMark x1="34304" y1="11786" x2="36902" y2="16071"/>
                        <a14:foregroundMark x1="63098" y1="14107" x2="67568" y2="12321"/>
                        <a14:foregroundMark x1="67152" y1="9107" x2="64303" y2="7328"/>
                        <a14:foregroundMark x1="63418" y1="9872" x2="62994" y2="14821"/>
                        <a14:foregroundMark x1="74636" y1="21250" x2="75156" y2="24464"/>
                        <a14:foregroundMark x1="46466" y1="12143" x2="47817" y2="16964"/>
                        <a14:foregroundMark x1="88254" y1="95536" x2="92821" y2="88190"/>
                        <a14:foregroundMark x1="84200" y1="91786" x2="86798" y2="91786"/>
                        <a14:foregroundMark x1="55925" y1="88929" x2="55198" y2="91250"/>
                        <a14:foregroundMark x1="56549" y1="91250" x2="56549" y2="89821"/>
                        <a14:foregroundMark x1="47921" y1="90536" x2="51040" y2="88214"/>
                        <a14:foregroundMark x1="12994" y1="67143" x2="12266" y2="81071"/>
                        <a14:foregroundMark x1="12266" y1="81071" x2="13825" y2="90357"/>
                        <a14:foregroundMark x1="11227" y1="80357" x2="12370" y2="88929"/>
                        <a14:foregroundMark x1="22973" y1="70179" x2="24428" y2="89107"/>
                        <a14:foregroundMark x1="28690" y1="85893" x2="31497" y2="92857"/>
                        <a14:foregroundMark x1="27651" y1="91071" x2="27651" y2="86607"/>
                        <a14:foregroundMark x1="31601" y1="20893" x2="29522" y2="15000"/>
                        <a14:foregroundMark x1="31289" y1="18393" x2="30249" y2="15536"/>
                        <a14:foregroundMark x1="88669" y1="96071" x2="93867" y2="95536"/>
                        <a14:foregroundMark x1="73909" y1="91429" x2="75260" y2="91071"/>
                        <a14:foregroundMark x1="2703" y1="29286" x2="3015" y2="40714"/>
                        <a14:backgroundMark x1="9771" y1="60714" x2="9771" y2="68214"/>
                        <a14:backgroundMark x1="9563" y1="58571" x2="9252" y2="61071"/>
                        <a14:backgroundMark x1="20686" y1="63750" x2="20686" y2="69107"/>
                        <a14:backgroundMark x1="24844" y1="61786" x2="24844" y2="68929"/>
                        <a14:backgroundMark x1="2599" y1="70893" x2="1559" y2="94107"/>
                        <a14:backgroundMark x1="9563" y1="68571" x2="8004" y2="89643"/>
                        <a14:backgroundMark x1="9252" y1="66964" x2="9252" y2="70714"/>
                        <a14:backgroundMark x1="25977" y1="88758" x2="25988" y2="89286"/>
                        <a14:backgroundMark x1="25572" y1="69286" x2="25900" y2="85057"/>
                        <a14:backgroundMark x1="20582" y1="69107" x2="20478" y2="86071"/>
                        <a14:backgroundMark x1="98441" y1="52321" x2="98233" y2="94286"/>
                        <a14:backgroundMark x1="96881" y1="50893" x2="97297" y2="84464"/>
                        <a14:backgroundMark x1="95634" y1="51964" x2="96985" y2="81607"/>
                        <a14:backgroundMark x1="96985" y1="81607" x2="96154" y2="84643"/>
                        <a14:backgroundMark x1="95114" y1="53036" x2="95010" y2="88214"/>
                        <a14:backgroundMark x1="94283" y1="56250" x2="94595" y2="88750"/>
                        <a14:backgroundMark x1="93971" y1="68750" x2="94283" y2="57679"/>
                        <a14:backgroundMark x1="63514" y1="6964" x2="63825" y2="6964"/>
                        <a14:backgroundMark x1="63825" y1="7500" x2="64449" y2="6786"/>
                        <a14:backgroundMark x1="63929" y1="6786" x2="63825" y2="6964"/>
                        <a14:backgroundMark x1="32952" y1="12321" x2="33264" y2="11786"/>
                        <a14:backgroundMark x1="31705" y1="16607" x2="32536" y2="2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52" y="1996751"/>
            <a:ext cx="8526342" cy="496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4CDF535-8B6E-4A23-8FA0-AECCDBD09A7D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Première édition du camp des </a:t>
            </a:r>
            <a:r>
              <a:rPr lang="fr-CA" dirty="0" err="1"/>
              <a:t>entraineur.e.s</a:t>
            </a:r>
            <a:r>
              <a:rPr lang="fr-CA" dirty="0"/>
              <a:t>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A846CC2-D93B-44B1-9B58-CC3EF7EA2CCF}"/>
              </a:ext>
            </a:extLst>
          </p:cNvPr>
          <p:cNvSpPr txBox="1">
            <a:spLocks/>
          </p:cNvSpPr>
          <p:nvPr/>
        </p:nvSpPr>
        <p:spPr>
          <a:xfrm>
            <a:off x="758361" y="3327502"/>
            <a:ext cx="10577295" cy="3018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3 jours de camp</a:t>
            </a:r>
            <a:endParaRPr lang="fr-CA" sz="1600" dirty="0"/>
          </a:p>
          <a:p>
            <a:r>
              <a:rPr lang="fr-CA" dirty="0"/>
              <a:t>9 entraineurs présents</a:t>
            </a:r>
            <a:endParaRPr lang="fr-CA" sz="1600" dirty="0"/>
          </a:p>
          <a:p>
            <a:r>
              <a:rPr lang="fr-CA" dirty="0"/>
              <a:t>8 régions administratives</a:t>
            </a:r>
            <a:endParaRPr lang="fr-CA" sz="1600" dirty="0"/>
          </a:p>
          <a:p>
            <a:r>
              <a:rPr lang="fr-CA" dirty="0"/>
              <a:t>3 formateurs de niveau international</a:t>
            </a:r>
            <a:endParaRPr lang="fr-CA" sz="1600" dirty="0"/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Plusieurs apprentissages réalisés par les </a:t>
            </a:r>
            <a:r>
              <a:rPr lang="fr-CA" dirty="0" err="1"/>
              <a:t>entraineur.e.s</a:t>
            </a:r>
            <a:r>
              <a:rPr lang="fr-CA" dirty="0"/>
              <a:t> et leurs athlètes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3846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E3C4B-436D-4345-86D6-35FAC0540F4B}"/>
              </a:ext>
            </a:extLst>
          </p:cNvPr>
          <p:cNvSpPr/>
          <p:nvPr/>
        </p:nvSpPr>
        <p:spPr>
          <a:xfrm>
            <a:off x="627744" y="1985570"/>
            <a:ext cx="10936513" cy="4872430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4CDF535-8B6E-4A23-8FA0-AECCDBD09A7D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9486650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Nouveau programme de soutien à l’engagement d’une </a:t>
            </a:r>
            <a:r>
              <a:rPr lang="fr-CA" dirty="0" err="1"/>
              <a:t>entraineure</a:t>
            </a:r>
            <a:r>
              <a:rPr lang="fr-CA" dirty="0"/>
              <a:t>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A846CC2-D93B-44B1-9B58-CC3EF7EA2CCF}"/>
              </a:ext>
            </a:extLst>
          </p:cNvPr>
          <p:cNvSpPr txBox="1">
            <a:spLocks/>
          </p:cNvSpPr>
          <p:nvPr/>
        </p:nvSpPr>
        <p:spPr>
          <a:xfrm>
            <a:off x="758361" y="3773714"/>
            <a:ext cx="10577295" cy="25722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tabLst>
                <a:tab pos="9056688" algn="l"/>
              </a:tabLst>
            </a:pPr>
            <a:r>
              <a:rPr lang="fr-CA" sz="2600" b="0" i="0" dirty="0">
                <a:effectLst/>
              </a:rPr>
              <a:t>Soutien spécifique à l’engagement d’une </a:t>
            </a:r>
            <a:r>
              <a:rPr lang="fr-CA" sz="2600" b="0" i="0" dirty="0" err="1">
                <a:effectLst/>
              </a:rPr>
              <a:t>entraineure</a:t>
            </a:r>
            <a:r>
              <a:rPr lang="fr-CA" sz="2600" b="0" i="0" dirty="0">
                <a:effectLst/>
              </a:rPr>
              <a:t>	5 000 $</a:t>
            </a:r>
          </a:p>
          <a:p>
            <a:pPr>
              <a:lnSpc>
                <a:spcPct val="114000"/>
              </a:lnSpc>
              <a:tabLst>
                <a:tab pos="9056688" algn="l"/>
              </a:tabLst>
            </a:pPr>
            <a:r>
              <a:rPr lang="fr-CA" sz="2600" b="0" i="0" dirty="0">
                <a:effectLst/>
              </a:rPr>
              <a:t>Soutien à la participation des activités 	4 000 $</a:t>
            </a:r>
          </a:p>
          <a:p>
            <a:pPr lvl="1">
              <a:lnSpc>
                <a:spcPct val="114000"/>
              </a:lnSpc>
            </a:pPr>
            <a:r>
              <a:rPr lang="fr-CA" sz="2200" b="0" i="0" dirty="0">
                <a:effectLst/>
              </a:rPr>
              <a:t>Camps d’entrainement et/ou compétitions des </a:t>
            </a:r>
            <a:r>
              <a:rPr lang="fr-CA" sz="2200" dirty="0"/>
              <a:t>É</a:t>
            </a:r>
            <a:r>
              <a:rPr lang="fr-CA" sz="2200" b="0" i="0" dirty="0">
                <a:effectLst/>
              </a:rPr>
              <a:t>quipes du Québec</a:t>
            </a:r>
          </a:p>
          <a:p>
            <a:pPr>
              <a:lnSpc>
                <a:spcPct val="114000"/>
              </a:lnSpc>
              <a:tabLst>
                <a:tab pos="9056688" algn="l"/>
              </a:tabLst>
            </a:pPr>
            <a:r>
              <a:rPr lang="fr-CA" sz="2600" dirty="0"/>
              <a:t>Soutien à des</a:t>
            </a:r>
            <a:r>
              <a:rPr lang="fr-CA" sz="2600" b="0" i="0" dirty="0">
                <a:effectLst/>
              </a:rPr>
              <a:t> activités de formation (</a:t>
            </a:r>
            <a:r>
              <a:rPr lang="fr-CA" sz="2600" dirty="0"/>
              <a:t>mentorat)	</a:t>
            </a:r>
            <a:r>
              <a:rPr lang="fr-CA" sz="2600" b="0" i="0" dirty="0">
                <a:effectLst/>
              </a:rPr>
              <a:t>3 500 $</a:t>
            </a:r>
          </a:p>
          <a:p>
            <a:endParaRPr lang="fr-CA" sz="2800" b="0" i="0" dirty="0">
              <a:effectLst/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C38E1D-19AE-4B83-AC66-84566DA0EB11}"/>
              </a:ext>
            </a:extLst>
          </p:cNvPr>
          <p:cNvSpPr txBox="1"/>
          <p:nvPr/>
        </p:nvSpPr>
        <p:spPr>
          <a:xfrm>
            <a:off x="508000" y="2965470"/>
            <a:ext cx="4107543" cy="461665"/>
          </a:xfrm>
          <a:prstGeom prst="rect">
            <a:avLst/>
          </a:prstGeom>
          <a:gradFill>
            <a:gsLst>
              <a:gs pos="28000">
                <a:schemeClr val="tx1"/>
              </a:gs>
              <a:gs pos="4000">
                <a:srgbClr val="0B2262"/>
              </a:gs>
              <a:gs pos="83000">
                <a:schemeClr val="bg2">
                  <a:tint val="96000"/>
                  <a:shade val="100000"/>
                  <a:hueMod val="92000"/>
                  <a:satMod val="200000"/>
                  <a:lumMod val="128000"/>
                </a:schemeClr>
              </a:gs>
              <a:gs pos="100000">
                <a:srgbClr val="0B2262"/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>
                <a:solidFill>
                  <a:srgbClr val="002C5A"/>
                </a:solidFill>
              </a:rPr>
              <a:t>12 500$ au total</a:t>
            </a:r>
          </a:p>
        </p:txBody>
      </p:sp>
    </p:spTree>
    <p:extLst>
      <p:ext uri="{BB962C8B-B14F-4D97-AF65-F5344CB8AC3E}">
        <p14:creationId xmlns:p14="http://schemas.microsoft.com/office/powerpoint/2010/main" val="52021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E3C4B-436D-4345-86D6-35FAC0540F4B}"/>
              </a:ext>
            </a:extLst>
          </p:cNvPr>
          <p:cNvSpPr/>
          <p:nvPr/>
        </p:nvSpPr>
        <p:spPr>
          <a:xfrm>
            <a:off x="3106057" y="2965470"/>
            <a:ext cx="8621486" cy="3892530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4CDF535-8B6E-4A23-8FA0-AECCDBD09A7D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9486650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Nouveau programme de soutien à l’engagement d’une </a:t>
            </a:r>
            <a:r>
              <a:rPr lang="fr-CA" dirty="0" err="1"/>
              <a:t>entraineure</a:t>
            </a:r>
            <a:r>
              <a:rPr lang="fr-CA" dirty="0"/>
              <a:t>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A846CC2-D93B-44B1-9B58-CC3EF7EA2CCF}"/>
              </a:ext>
            </a:extLst>
          </p:cNvPr>
          <p:cNvSpPr txBox="1">
            <a:spLocks/>
          </p:cNvSpPr>
          <p:nvPr/>
        </p:nvSpPr>
        <p:spPr>
          <a:xfrm>
            <a:off x="3294743" y="2965470"/>
            <a:ext cx="8269514" cy="3380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056688" algn="l"/>
              </a:tabLst>
            </a:pPr>
            <a:r>
              <a:rPr lang="fr-CA" sz="3400" dirty="0">
                <a:latin typeface="+mj-lt"/>
              </a:rPr>
              <a:t>Quelques réactions…</a:t>
            </a:r>
            <a:endParaRPr lang="fr-CA" sz="3400" b="0" i="0" dirty="0">
              <a:effectLst/>
              <a:latin typeface="+mj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9056688" algn="l"/>
              </a:tabLst>
            </a:pPr>
            <a:r>
              <a:rPr lang="fr-CA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Un gros travail sur mes objectifs 2 et 3 ont été réalisés cette semaine. Je devrais voir des résultats dans les prochaines semaines. » Christine Bisson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fr-CA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Christine a été en mesure d’observer plusieurs nouvelles façons de faire. Elle s’est montrée ouverte à apprendre. » Godefroy Bilodeau</a:t>
            </a:r>
            <a:endParaRPr lang="fr-CA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fr-CA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La possibilité de se côtoyer sur une base régulière cet hiver fut un facteur positif déterminant. » Godefroy Bilodeau</a:t>
            </a:r>
          </a:p>
          <a:p>
            <a:endParaRPr lang="fr-CA" sz="2800" b="0" i="0" dirty="0">
              <a:effectLst/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9BC58C-9261-48FB-9DA7-4C9CB5F85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1" y="2697760"/>
            <a:ext cx="190500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50D64A-BEDF-4580-A11F-3D630CB6B2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1" y="4655707"/>
            <a:ext cx="1905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4CDB18-2219-44E3-BA1D-B6150A5DDF34}"/>
              </a:ext>
            </a:extLst>
          </p:cNvPr>
          <p:cNvSpPr txBox="1"/>
          <p:nvPr/>
        </p:nvSpPr>
        <p:spPr>
          <a:xfrm>
            <a:off x="7147969" y="2697760"/>
            <a:ext cx="4107543" cy="461665"/>
          </a:xfrm>
          <a:prstGeom prst="rect">
            <a:avLst/>
          </a:prstGeom>
          <a:gradFill>
            <a:gsLst>
              <a:gs pos="28000">
                <a:schemeClr val="tx1"/>
              </a:gs>
              <a:gs pos="4000">
                <a:srgbClr val="0B2262"/>
              </a:gs>
              <a:gs pos="83000">
                <a:schemeClr val="bg2">
                  <a:tint val="96000"/>
                  <a:shade val="100000"/>
                  <a:hueMod val="92000"/>
                  <a:satMod val="200000"/>
                  <a:lumMod val="128000"/>
                </a:schemeClr>
              </a:gs>
              <a:gs pos="100000">
                <a:srgbClr val="0B2262"/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>
                <a:solidFill>
                  <a:srgbClr val="002C5A"/>
                </a:solidFill>
              </a:rPr>
              <a:t>12 500$ au total</a:t>
            </a:r>
          </a:p>
        </p:txBody>
      </p:sp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078B0FE-DA96-479C-A872-12CB1BD79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94" y="5575689"/>
            <a:ext cx="900000" cy="10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0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s de recherche d'images pour « question de fond »">
            <a:extLst>
              <a:ext uri="{FF2B5EF4-FFF2-40B4-BE49-F238E27FC236}">
                <a16:creationId xmlns:a16="http://schemas.microsoft.com/office/drawing/2014/main" id="{A75CEB02-76D8-4B64-8489-2C5382A52FE1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7"/>
            <a:ext cx="12192000" cy="77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e 15">
            <a:extLst>
              <a:ext uri="{FF2B5EF4-FFF2-40B4-BE49-F238E27FC236}">
                <a16:creationId xmlns:a16="http://schemas.microsoft.com/office/drawing/2014/main" id="{6538B044-F10D-4458-953C-585554A2BE5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2204">
                <a:srgbClr val="00B0F0"/>
              </a:gs>
              <a:gs pos="100000">
                <a:srgbClr val="002C5A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521A2-5594-4E94-A2B4-B4B353DEF79A}"/>
              </a:ext>
            </a:extLst>
          </p:cNvPr>
          <p:cNvSpPr/>
          <p:nvPr/>
        </p:nvSpPr>
        <p:spPr>
          <a:xfrm>
            <a:off x="0" y="2969577"/>
            <a:ext cx="12191999" cy="2139452"/>
          </a:xfrm>
          <a:prstGeom prst="rect">
            <a:avLst/>
          </a:prstGeom>
          <a:gradFill>
            <a:gsLst>
              <a:gs pos="31000">
                <a:srgbClr val="E0E9F4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Ovale 11">
            <a:extLst>
              <a:ext uri="{FF2B5EF4-FFF2-40B4-BE49-F238E27FC236}">
                <a16:creationId xmlns:a16="http://schemas.microsoft.com/office/drawing/2014/main" id="{98BD4116-0C04-4175-BBC1-9069347EF515}"/>
              </a:ext>
            </a:extLst>
          </p:cNvPr>
          <p:cNvSpPr/>
          <p:nvPr/>
        </p:nvSpPr>
        <p:spPr>
          <a:xfrm>
            <a:off x="9109453" y="3918358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Zone de texte 4">
            <a:extLst>
              <a:ext uri="{FF2B5EF4-FFF2-40B4-BE49-F238E27FC236}">
                <a16:creationId xmlns:a16="http://schemas.microsoft.com/office/drawing/2014/main" id="{3880AC5C-6729-4E38-AC58-03ACFB19C015}"/>
              </a:ext>
            </a:extLst>
          </p:cNvPr>
          <p:cNvSpPr txBox="1"/>
          <p:nvPr/>
        </p:nvSpPr>
        <p:spPr>
          <a:xfrm>
            <a:off x="1197429" y="3476171"/>
            <a:ext cx="9797143" cy="1150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7200" dirty="0">
                <a:solidFill>
                  <a:srgbClr val="002C5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ropical Summer B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Quelques questions...</a:t>
            </a:r>
            <a:endParaRPr lang="fr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848B761B-C726-4D54-ABB0-3BEE5DC86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3918"/>
              </p:ext>
            </p:extLst>
          </p:nvPr>
        </p:nvGraphicFramePr>
        <p:xfrm>
          <a:off x="1416000" y="1800000"/>
          <a:ext cx="9360000" cy="464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4" imgW="5895866" imgH="2924185" progId="Excel.Sheet.12">
                  <p:link updateAutomatic="1"/>
                </p:oleObj>
              </mc:Choice>
              <mc:Fallback>
                <p:oleObj name="Worksheet" r:id="rId4" imgW="5895866" imgH="2924185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848B761B-C726-4D54-ABB0-3BEE5DC86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6000" y="1800000"/>
                        <a:ext cx="9360000" cy="4642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2706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07125DF-3AA7-4C4C-9EF5-0A4C46E1E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62817"/>
              </p:ext>
            </p:extLst>
          </p:nvPr>
        </p:nvGraphicFramePr>
        <p:xfrm>
          <a:off x="1056000" y="2822574"/>
          <a:ext cx="10080000" cy="20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5" imgW="5943524" imgH="1209851" progId="Excel.Sheet.12">
                  <p:link updateAutomatic="1"/>
                </p:oleObj>
              </mc:Choice>
              <mc:Fallback>
                <p:oleObj name="Worksheet" r:id="rId5" imgW="5943524" imgH="12098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822574"/>
                        <a:ext cx="10080000" cy="205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7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7A2172B-FFCE-441F-993D-203D58FB9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84014"/>
              </p:ext>
            </p:extLst>
          </p:nvPr>
        </p:nvGraphicFramePr>
        <p:xfrm>
          <a:off x="1056000" y="4861250"/>
          <a:ext cx="10080000" cy="108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Worksheet" r:id="rId5" imgW="5943524" imgH="638280" progId="Excel.Sheet.12">
                  <p:link updateAutomatic="1"/>
                </p:oleObj>
              </mc:Choice>
              <mc:Fallback>
                <p:oleObj name="Worksheet" r:id="rId5" imgW="5943524" imgH="63828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77A2172B-FFCE-441F-993D-203D58FB9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4861250"/>
                        <a:ext cx="10080000" cy="108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0FF11F54-DEF8-40FD-A4E0-6FB6C8C60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37843"/>
              </p:ext>
            </p:extLst>
          </p:nvPr>
        </p:nvGraphicFramePr>
        <p:xfrm>
          <a:off x="1056000" y="2404800"/>
          <a:ext cx="10080000" cy="20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Worksheet" r:id="rId7" imgW="5943524" imgH="1209851" progId="Excel.Sheet.12">
                  <p:link updateAutomatic="1"/>
                </p:oleObj>
              </mc:Choice>
              <mc:Fallback>
                <p:oleObj name="Worksheet" r:id="rId7" imgW="5943524" imgH="12098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000" y="2404800"/>
                        <a:ext cx="10080000" cy="205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500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7424645B-4FAC-4350-B754-88104AAB3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78815"/>
              </p:ext>
            </p:extLst>
          </p:nvPr>
        </p:nvGraphicFramePr>
        <p:xfrm>
          <a:off x="1056000" y="2520000"/>
          <a:ext cx="10080000" cy="30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5" imgW="5848209" imgH="1790518" progId="Excel.Sheet.12">
                  <p:link updateAutomatic="1"/>
                </p:oleObj>
              </mc:Choice>
              <mc:Fallback>
                <p:oleObj name="Worksheet" r:id="rId5" imgW="5848209" imgH="17905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520000"/>
                        <a:ext cx="10080000" cy="308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45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B12FA96-CCEF-4B5C-B10E-ADC79F141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5532"/>
              </p:ext>
            </p:extLst>
          </p:nvPr>
        </p:nvGraphicFramePr>
        <p:xfrm>
          <a:off x="4651200" y="4953600"/>
          <a:ext cx="5904000" cy="18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Worksheet" r:id="rId5" imgW="5848209" imgH="1790518" progId="Excel.Sheet.12">
                  <p:link updateAutomatic="1"/>
                </p:oleObj>
              </mc:Choice>
              <mc:Fallback>
                <p:oleObj name="Worksheet" r:id="rId5" imgW="5848209" imgH="17905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200" y="4953600"/>
                        <a:ext cx="5904000" cy="1807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5A298F6-DA03-417B-806D-E421A0DA2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28719"/>
              </p:ext>
            </p:extLst>
          </p:nvPr>
        </p:nvGraphicFramePr>
        <p:xfrm>
          <a:off x="1416000" y="1710000"/>
          <a:ext cx="9360000" cy="347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Worksheet" r:id="rId7" imgW="5848209" imgH="2171818" progId="Excel.Sheet.12">
                  <p:link updateAutomatic="1"/>
                </p:oleObj>
              </mc:Choice>
              <mc:Fallback>
                <p:oleObj name="Worksheet" r:id="rId7" imgW="5848209" imgH="2171818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5A298F6-DA03-417B-806D-E421A0DA2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00" y="1710000"/>
                        <a:ext cx="9360000" cy="347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529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5A298F6-DA03-417B-806D-E421A0DA2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17673"/>
              </p:ext>
            </p:extLst>
          </p:nvPr>
        </p:nvGraphicFramePr>
        <p:xfrm>
          <a:off x="6191432" y="4434462"/>
          <a:ext cx="5760000" cy="213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Worksheet" r:id="rId5" imgW="5848209" imgH="2171818" progId="Excel.Sheet.12">
                  <p:link updateAutomatic="1"/>
                </p:oleObj>
              </mc:Choice>
              <mc:Fallback>
                <p:oleObj name="Worksheet" r:id="rId5" imgW="5848209" imgH="2171818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5A298F6-DA03-417B-806D-E421A0DA2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432" y="4434462"/>
                        <a:ext cx="5760000" cy="2138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D9BFA0E-CFE6-400D-9E5F-A8D24A4FE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11110"/>
              </p:ext>
            </p:extLst>
          </p:nvPr>
        </p:nvGraphicFramePr>
        <p:xfrm>
          <a:off x="1056000" y="2528136"/>
          <a:ext cx="10080000" cy="144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Worksheet" r:id="rId7" imgW="5848209" imgH="838026" progId="Excel.Sheet.12">
                  <p:link updateAutomatic="1"/>
                </p:oleObj>
              </mc:Choice>
              <mc:Fallback>
                <p:oleObj name="Worksheet" r:id="rId7" imgW="5848209" imgH="838026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8D9BFA0E-CFE6-400D-9E5F-A8D24A4FE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000" y="2528136"/>
                        <a:ext cx="10080000" cy="144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E403483-4358-44C3-8852-3BD70F71C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00279"/>
              </p:ext>
            </p:extLst>
          </p:nvPr>
        </p:nvGraphicFramePr>
        <p:xfrm>
          <a:off x="219600" y="4435200"/>
          <a:ext cx="5760000" cy="176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Worksheet" r:id="rId9" imgW="5848209" imgH="1790518" progId="Excel.Sheet.12">
                  <p:link updateAutomatic="1"/>
                </p:oleObj>
              </mc:Choice>
              <mc:Fallback>
                <p:oleObj name="Worksheet" r:id="rId9" imgW="5848209" imgH="17905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600" y="4435200"/>
                        <a:ext cx="5760000" cy="176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73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Image 6" descr="Une image contenant extérieur, neige, skiant, personne&#10;&#10;Description générée automatiquement">
            <a:extLst>
              <a:ext uri="{FF2B5EF4-FFF2-40B4-BE49-F238E27FC236}">
                <a16:creationId xmlns:a16="http://schemas.microsoft.com/office/drawing/2014/main" id="{49572257-B8A4-493F-8241-AED571118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3" y="4346206"/>
            <a:ext cx="5210263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C5A"/>
            </a:solidFill>
            <a:miter lim="800000"/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8E06FBC-7021-44E0-99E9-B26237A07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93848"/>
              </p:ext>
            </p:extLst>
          </p:nvPr>
        </p:nvGraphicFramePr>
        <p:xfrm>
          <a:off x="1056000" y="2016000"/>
          <a:ext cx="10080000" cy="231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Worksheet" r:id="rId6" imgW="6381893" imgH="1466830" progId="Excel.Sheet.12">
                  <p:link updateAutomatic="1"/>
                </p:oleObj>
              </mc:Choice>
              <mc:Fallback>
                <p:oleObj name="Worksheet" r:id="rId6" imgW="6381893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8E06FBC-7021-44E0-99E9-B26237A070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6000" y="2016000"/>
                        <a:ext cx="10080000" cy="231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5241D657-F7C8-41D6-BE38-66EBAE7A1579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le ski paranordique</a:t>
            </a:r>
          </a:p>
        </p:txBody>
      </p:sp>
    </p:spTree>
    <p:extLst>
      <p:ext uri="{BB962C8B-B14F-4D97-AF65-F5344CB8AC3E}">
        <p14:creationId xmlns:p14="http://schemas.microsoft.com/office/powerpoint/2010/main" val="21297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F7EFA4F-2F23-4F88-BC45-E3E10138B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75008"/>
              </p:ext>
            </p:extLst>
          </p:nvPr>
        </p:nvGraphicFramePr>
        <p:xfrm>
          <a:off x="1056000" y="2250000"/>
          <a:ext cx="10080000" cy="390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Worksheet" r:id="rId5" imgW="5848209" imgH="2266954" progId="Excel.Sheet.12">
                  <p:link updateAutomatic="1"/>
                </p:oleObj>
              </mc:Choice>
              <mc:Fallback>
                <p:oleObj name="Worksheet" r:id="rId5" imgW="5848209" imgH="2266954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F7EFA4F-2F23-4F88-BC45-E3E10138B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250000"/>
                        <a:ext cx="10080000" cy="3907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42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1137</Words>
  <Application>Microsoft Office PowerPoint</Application>
  <PresentationFormat>Grand écran</PresentationFormat>
  <Paragraphs>65</Paragraphs>
  <Slides>13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Liens</vt:lpstr>
      </vt:variant>
      <vt:variant>
        <vt:i4>12</vt:i4>
      </vt:variant>
      <vt:variant>
        <vt:lpstr>Titres des diapositives</vt:lpstr>
      </vt:variant>
      <vt:variant>
        <vt:i4>13</vt:i4>
      </vt:variant>
    </vt:vector>
  </HeadingPairs>
  <TitlesOfParts>
    <vt:vector size="31" baseType="lpstr">
      <vt:lpstr>Arial</vt:lpstr>
      <vt:lpstr>Calibri</vt:lpstr>
      <vt:lpstr>Sony Sketch EF</vt:lpstr>
      <vt:lpstr>Trebuchet MS</vt:lpstr>
      <vt:lpstr>Tropical Summer Brush</vt:lpstr>
      <vt:lpstr>Berlin</vt:lpstr>
      <vt:lpstr>https://d.docs.live.net/3b10ae487f77114d/01-SFQ/CA%20et%20AGA/20200912-AGA/Rapport%20annuel/2020_Rapport%20annuel_données.v3.xlsx!2020%20SM%20Demandes!L2C2:L17C7</vt:lpstr>
      <vt:lpstr>https://d.docs.live.net/3b10ae487f77114d/01-SFQ/CA%20et%20AGA/2020-2021/20200912-AGA/Rapport%20annuel/Copies%20de%20travail/2020_Rapport%20annuel_données.v4.xlsx!2020%20SM%20Demandes!L2C17:L8C23</vt:lpstr>
      <vt:lpstr>https://d.docs.live.net/3b10ae487f77114d/01-SFQ/CA%20et%20AGA/20200912-AGA/Rapport%20annuel/2020_Rapport%20annuel_données.v3.xlsx!2020%20SM%20Demandes!L2C9:L5C15</vt:lpstr>
      <vt:lpstr>https://d.docs.live.net/3b10ae487f77114d/01-SFQ/CA%20et%20AGA/2020-2021/20200912-AGA/Rapport%20annuel/Copies%20de%20travail/2020_Rapport%20annuel_données.v4.xlsx!2020%20SM%20Demandes!L2C17:L8C23</vt:lpstr>
      <vt:lpstr>https://d.docs.live.net/3b10ae487f77114d/01-SFQ/CA%20et%20AGA/2020-2021/20200912-AGA/Rapport%20annuel/Copies%20de%20travail/2020_Rapport%20annuel_données.v4.xlsx!2020%20SM%20Budget!L2C2:L11C6</vt:lpstr>
      <vt:lpstr>https://d.docs.live.net/3b10ae487f77114d/01-SFQ/CA%20et%20AGA/2020-2021/20200912-AGA/Rapport%20annuel/Copies%20de%20travail/2020_Rapport%20annuel_données.v4.xlsx!2020%20SM%20Budget!L2C2:L11C6</vt:lpstr>
      <vt:lpstr>https://d.docs.live.net/3b10ae487f77114d/01-SFQ/CA%20et%20AGA/20200912-AGA/Rapport%20annuel/2020_Rapport%20annuel_données.v3.xlsx!2020%20SM%20Budget!L13C2:L24C6</vt:lpstr>
      <vt:lpstr>https://d.docs.live.net/3b10ae487f77114d/01-SFQ/CA%20et%20AGA/20200912-AGA/Rapport%20annuel/2020_Rapport%20annuel_données.v3.xlsx!2020%20SM%20Budget!L13C2:L24C6</vt:lpstr>
      <vt:lpstr>https://d.docs.live.net/3b10ae487f77114d/01-SFQ/CA%20et%20AGA/20200912-AGA/Rapport%20annuel/2020_Rapport%20annuel_données.v3.xlsx!2020%20SM%20Budget!L26C2:L30C6</vt:lpstr>
      <vt:lpstr>https://d.docs.live.net/3b10ae487f77114d/01-SFQ/CA%20et%20AGA/2020-2021/20200912-AGA/Rapport%20annuel/Copies%20de%20travail/2020_Rapport%20annuel_données.v4.xlsx!2020%20SM%20Budget!L2C2:L11C6</vt:lpstr>
      <vt:lpstr>https://d.docs.live.net/3b10ae487f77114d/01-SFQ/CA%20et%20AGA/2020-2021/20200912-AGA/Rapport%20annuel/2020_Rapport%20annuel_données.v3.xlsx!Entraineur%20et%20Para!L1C7:L8C11</vt:lpstr>
      <vt:lpstr>https://d.docs.live.net/3b10ae487f77114d/01-SFQ/CA%20et%20AGA/2020-2021/20200912-AGA/Rapport%20annuel/2020_Rapport%20annuel_données.v3.xlsx!Entraineur%20et%20Para!L1C1:L12C5</vt:lpstr>
      <vt:lpstr>Développement de la pratique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Alexandre Carpentier</dc:creator>
  <cp:lastModifiedBy>Claude Alexandre Carpentier</cp:lastModifiedBy>
  <cp:revision>16</cp:revision>
  <dcterms:created xsi:type="dcterms:W3CDTF">2020-08-18T18:01:36Z</dcterms:created>
  <dcterms:modified xsi:type="dcterms:W3CDTF">2020-09-10T14:03:18Z</dcterms:modified>
</cp:coreProperties>
</file>