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536" r:id="rId3"/>
    <p:sldId id="535" r:id="rId4"/>
    <p:sldId id="487" r:id="rId5"/>
    <p:sldId id="532" r:id="rId6"/>
    <p:sldId id="488" r:id="rId7"/>
    <p:sldId id="531" r:id="rId8"/>
    <p:sldId id="490" r:id="rId9"/>
    <p:sldId id="48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262"/>
    <a:srgbClr val="002C5A"/>
    <a:srgbClr val="686868"/>
    <a:srgbClr val="FFCC00"/>
    <a:srgbClr val="CC6600"/>
    <a:srgbClr val="0A4852"/>
    <a:srgbClr val="176D95"/>
    <a:srgbClr val="1B84A6"/>
    <a:srgbClr val="2CA8BA"/>
    <a:srgbClr val="46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3T19:04:17.7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2475.97168"/>
      <inkml:brushProperty name="anchorY" value="-4374.11719"/>
      <inkml:brushProperty name="scaleFactor" value="0.5"/>
    </inkml:brush>
  </inkml:definitions>
  <inkml:trace contextRef="#ctx0" brushRef="#br0">1 1,'0'0,"0"0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3T19:04:17.73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gnorePressure" value="1"/>
      <inkml:brushProperty name="inkEffects" value="galaxy"/>
      <inkml:brushProperty name="anchorX" value="-12475.97168"/>
      <inkml:brushProperty name="anchorY" value="-4374.11719"/>
      <inkml:brushProperty name="scaleFactor" value="0.5"/>
    </inkml:brush>
  </inkml:definitions>
  <inkml:trace contextRef="#ctx0" brushRef="#br0">1 1,'0'0,"0"0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D1D9B-A304-44F4-8F8D-3A73A3493A24}" type="datetimeFigureOut">
              <a:rPr lang="fr-CA" smtClean="0"/>
              <a:t>2020-09-10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46DEB-8212-4808-86A0-42C4078BB94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330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8694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69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4669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23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552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1676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aux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CA"/>
              <a:t>Pour utiliser cette diapositive d'animation de titre avec une nouvelle image, il suffit de 1) déplacer la forme semi-transparente supérieure sur le côté, 2) supprimer l’image, 3) cliquer sur l’icône de l’image pour ajouter une nouvelle image, 4) déplacer la forme semi-transparente vers la position d’origine 5) actualiser le texte sur la diapositive.</a:t>
            </a:r>
          </a:p>
          <a:p>
            <a:pPr rtl="0"/>
            <a:endParaRPr lang="fr-CA"/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CBCEA92-F142-4D57-B507-37BDAF44710C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711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5552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276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922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934802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790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025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882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710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8362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à l’image 6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 lIns="91440" rtlCol="0">
            <a:noAutofit/>
          </a:bodyPr>
          <a:lstStyle>
            <a:lvl1pPr algn="ctr">
              <a:defRPr/>
            </a:lvl1pPr>
          </a:lstStyle>
          <a:p>
            <a:pPr rtl="0"/>
            <a:r>
              <a:rPr lang="fr-CA" noProof="0"/>
              <a:t>Cliquez sur l’icône pour ajouter une image</a:t>
            </a:r>
          </a:p>
        </p:txBody>
      </p:sp>
      <p:sp>
        <p:nvSpPr>
          <p:cNvPr id="4" name="Espace réservé a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747687" y="6465381"/>
            <a:ext cx="431425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5AE1514C-5E56-4738-A1FF-4B1CFD2A3E36}" type="slidenum">
              <a:rPr lang="fr-CA" noProof="0" smtClean="0"/>
              <a:t>‹N°›</a:t>
            </a:fld>
            <a:endParaRPr lang="fr-CA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6652" y="2567613"/>
            <a:ext cx="8804365" cy="2529923"/>
          </a:xfrm>
          <a:prstGeom prst="rect">
            <a:avLst/>
          </a:prstGeom>
        </p:spPr>
        <p:txBody>
          <a:bodyPr rtlCol="0"/>
          <a:lstStyle>
            <a:lvl1pPr algn="l">
              <a:defRPr lang="en-US" sz="8800" b="1" i="0" kern="1200" spc="10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r>
              <a:rPr lang="fr-CA" noProof="0"/>
              <a:t>CLIQUEZ POUR MODIFIER</a:t>
            </a:r>
          </a:p>
        </p:txBody>
      </p:sp>
      <p:sp>
        <p:nvSpPr>
          <p:cNvPr id="5" name="Espace réservé a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1581150" y="3971108"/>
            <a:ext cx="9461500" cy="1421928"/>
          </a:xfrm>
        </p:spPr>
        <p:txBody>
          <a:bodyPr rtlCol="0"/>
          <a:lstStyle>
            <a:lvl1pPr algn="l">
              <a:defRPr lang="en-US" sz="4800" b="1" i="0" kern="1200" spc="300" dirty="0" smtClean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CA" noProof="0"/>
              <a:t>MODIFIEZ LE TEXTE PRINCIPAL</a:t>
            </a:r>
          </a:p>
        </p:txBody>
      </p:sp>
    </p:spTree>
    <p:extLst>
      <p:ext uri="{BB962C8B-B14F-4D97-AF65-F5344CB8AC3E}">
        <p14:creationId xmlns:p14="http://schemas.microsoft.com/office/powerpoint/2010/main" val="638539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0515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262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0915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8248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388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0533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4809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366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57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customXml" Target="../ink/ink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6.xml"/><Relationship Id="rId7" Type="http://schemas.openxmlformats.org/officeDocument/2006/relationships/oleObject" Target="https://d.docs.live.net/3b10ae487f77114d/01-SFQ/CA%20et%20AGA/2020-2021/20200912-AGA/Rapport%20annuel/Copies%20de%20travail/2020_Rapport%20annuel_donn&#233;es.v4.xlsx!2020%20Adh&#233;sion!L1C8:L7C13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https://d.docs.live.net/3b10ae487f77114d/01-SFQ/CA%20et%20AGA/2020-2021/20200912-AGA/Rapport%20annuel/Copies%20de%20travail/2020_Rapport%20annuel_donn&#233;es.v4.xlsx!2020%20Adh&#233;sion!L1C1:L15C6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14">
            <a:extLst>
              <a:ext uri="{FF2B5EF4-FFF2-40B4-BE49-F238E27FC236}">
                <a16:creationId xmlns:a16="http://schemas.microsoft.com/office/drawing/2014/main" id="{A1520F41-4E59-4391-80D1-86E3FA073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16">
            <a:extLst>
              <a:ext uri="{FF2B5EF4-FFF2-40B4-BE49-F238E27FC236}">
                <a16:creationId xmlns:a16="http://schemas.microsoft.com/office/drawing/2014/main" id="{CFED2ABF-8B8C-41EB-AC6C-59F6C2A11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" y="0"/>
            <a:ext cx="12192000" cy="6858000"/>
          </a:xfrm>
          <a:prstGeom prst="rect">
            <a:avLst/>
          </a:prstGeom>
        </p:spPr>
      </p:pic>
      <p:sp>
        <p:nvSpPr>
          <p:cNvPr id="40" name="Rectangle 18">
            <a:extLst>
              <a:ext uri="{FF2B5EF4-FFF2-40B4-BE49-F238E27FC236}">
                <a16:creationId xmlns:a16="http://schemas.microsoft.com/office/drawing/2014/main" id="{00E49CCE-5D65-4F89-B0A4-8F0B7AF0A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557357"/>
            <a:ext cx="8978671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44B25C-7219-48FF-9238-C2D200795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57357"/>
            <a:ext cx="8490857" cy="1652773"/>
          </a:xfrm>
        </p:spPr>
        <p:txBody>
          <a:bodyPr anchor="ctr">
            <a:noAutofit/>
          </a:bodyPr>
          <a:lstStyle/>
          <a:p>
            <a:r>
              <a:rPr lang="fr-CA" sz="4000" dirty="0"/>
              <a:t>Ski de fond Québec</a:t>
            </a:r>
          </a:p>
        </p:txBody>
      </p:sp>
      <p:sp>
        <p:nvSpPr>
          <p:cNvPr id="42" name="Rectangle 20">
            <a:extLst>
              <a:ext uri="{FF2B5EF4-FFF2-40B4-BE49-F238E27FC236}">
                <a16:creationId xmlns:a16="http://schemas.microsoft.com/office/drawing/2014/main" id="{16FA9F12-96B4-4424-8CEA-1846F8C03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4557357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22">
            <a:extLst>
              <a:ext uri="{FF2B5EF4-FFF2-40B4-BE49-F238E27FC236}">
                <a16:creationId xmlns:a16="http://schemas.microsoft.com/office/drawing/2014/main" id="{A65C3239-1F1F-4503-993F-7C60C9EF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6" y="6210130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24">
            <a:extLst>
              <a:ext uri="{FF2B5EF4-FFF2-40B4-BE49-F238E27FC236}">
                <a16:creationId xmlns:a16="http://schemas.microsoft.com/office/drawing/2014/main" id="{82C99F9B-A896-444C-9249-095841AA9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22301" y="6210130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F6351DF2-A6F7-461D-B048-5920D83237D2}"/>
                  </a:ext>
                </a:extLst>
              </p14:cNvPr>
              <p14:cNvContentPartPr/>
              <p14:nvPr/>
            </p14:nvContentPartPr>
            <p14:xfrm>
              <a:off x="13405874" y="604468"/>
              <a:ext cx="360" cy="360"/>
            </p14:xfrm>
          </p:contentPart>
        </mc:Choice>
        <mc:Fallback xmlns=""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F6351DF2-A6F7-461D-B048-5920D83237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388234" y="586828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F2AB349C-1380-44B7-B610-83023FC1FF97}"/>
              </a:ext>
            </a:extLst>
          </p:cNvPr>
          <p:cNvSpPr txBox="1"/>
          <p:nvPr/>
        </p:nvSpPr>
        <p:spPr>
          <a:xfrm>
            <a:off x="9119124" y="5029801"/>
            <a:ext cx="265610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CA" sz="4000" dirty="0"/>
              <a:t>12.09.20</a:t>
            </a:r>
          </a:p>
        </p:txBody>
      </p:sp>
      <p:sp>
        <p:nvSpPr>
          <p:cNvPr id="64" name="Ovale 15">
            <a:extLst>
              <a:ext uri="{FF2B5EF4-FFF2-40B4-BE49-F238E27FC236}">
                <a16:creationId xmlns:a16="http://schemas.microsoft.com/office/drawing/2014/main" id="{DE14BA8F-1245-4F6D-9147-94048937479E}"/>
              </a:ext>
            </a:extLst>
          </p:cNvPr>
          <p:cNvSpPr/>
          <p:nvPr/>
        </p:nvSpPr>
        <p:spPr>
          <a:xfrm>
            <a:off x="2990259" y="-799517"/>
            <a:ext cx="9107555" cy="9034439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Ovale 11">
            <a:extLst>
              <a:ext uri="{FF2B5EF4-FFF2-40B4-BE49-F238E27FC236}">
                <a16:creationId xmlns:a16="http://schemas.microsoft.com/office/drawing/2014/main" id="{78B573B6-22D2-431B-B024-CDEB28038806}"/>
              </a:ext>
            </a:extLst>
          </p:cNvPr>
          <p:cNvSpPr/>
          <p:nvPr/>
        </p:nvSpPr>
        <p:spPr>
          <a:xfrm>
            <a:off x="9108000" y="3916800"/>
            <a:ext cx="2805809" cy="2783284"/>
          </a:xfrm>
          <a:prstGeom prst="ellipse">
            <a:avLst/>
          </a:prstGeom>
          <a:noFill/>
          <a:ln w="19050" cmpd="thinThick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Image 5" descr="Une image contenant alimentation&#10;&#10;Description générée automatiquement">
            <a:extLst>
              <a:ext uri="{FF2B5EF4-FFF2-40B4-BE49-F238E27FC236}">
                <a16:creationId xmlns:a16="http://schemas.microsoft.com/office/drawing/2014/main" id="{94936C96-1747-4960-8D00-C1E5EC8068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6000" y="996700"/>
            <a:ext cx="12204000" cy="347814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7676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4770000" y="-799517"/>
            <a:ext cx="9107555" cy="9034439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Ovale 11"/>
          <p:cNvSpPr/>
          <p:nvPr/>
        </p:nvSpPr>
        <p:spPr>
          <a:xfrm>
            <a:off x="9565920" y="4299155"/>
            <a:ext cx="2805809" cy="2783284"/>
          </a:xfrm>
          <a:prstGeom prst="ellipse">
            <a:avLst/>
          </a:prstGeom>
          <a:noFill/>
          <a:ln w="19050" cmpd="thinThick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CD2E3FE3-6AB3-4738-8F44-F76826B4F453}"/>
              </a:ext>
            </a:extLst>
          </p:cNvPr>
          <p:cNvSpPr txBox="1">
            <a:spLocks/>
          </p:cNvSpPr>
          <p:nvPr/>
        </p:nvSpPr>
        <p:spPr>
          <a:xfrm>
            <a:off x="758363" y="2137057"/>
            <a:ext cx="4639736" cy="58859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Horaire des présentations</a:t>
            </a:r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3244CD8C-E6A3-4711-8FBB-EBBE786C2D3C}"/>
              </a:ext>
            </a:extLst>
          </p:cNvPr>
          <p:cNvSpPr txBox="1">
            <a:spLocks/>
          </p:cNvSpPr>
          <p:nvPr/>
        </p:nvSpPr>
        <p:spPr>
          <a:xfrm>
            <a:off x="758363" y="2851662"/>
            <a:ext cx="5171021" cy="37717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9 h</a:t>
            </a:r>
          </a:p>
          <a:p>
            <a:r>
              <a:rPr lang="fr-CA" dirty="0"/>
              <a:t>Mot de bienvenue</a:t>
            </a:r>
          </a:p>
          <a:p>
            <a:pPr marL="457200" lvl="1" indent="0">
              <a:buNone/>
            </a:pPr>
            <a:r>
              <a:rPr lang="fr-CA" sz="1600" dirty="0"/>
              <a:t>Daniel Bellerose</a:t>
            </a:r>
          </a:p>
          <a:p>
            <a:r>
              <a:rPr lang="fr-CA" dirty="0"/>
              <a:t>Résumé du rapport annuel</a:t>
            </a:r>
          </a:p>
          <a:p>
            <a:pPr marL="457200" lvl="1" indent="0">
              <a:buNone/>
            </a:pPr>
            <a:r>
              <a:rPr lang="fr-CA" sz="1600" dirty="0"/>
              <a:t>Divers présentateurs</a:t>
            </a:r>
          </a:p>
          <a:p>
            <a:pPr marL="0" indent="0">
              <a:buNone/>
            </a:pPr>
            <a:r>
              <a:rPr lang="fr-CA" dirty="0"/>
              <a:t>10 h</a:t>
            </a:r>
          </a:p>
          <a:p>
            <a:r>
              <a:rPr lang="fr-CA" dirty="0"/>
              <a:t>Adaptation aux changements</a:t>
            </a:r>
          </a:p>
          <a:p>
            <a:pPr marL="457200" lvl="1" indent="0">
              <a:buNone/>
            </a:pPr>
            <a:r>
              <a:rPr lang="fr-CA" sz="1600" dirty="0"/>
              <a:t>André Goulet</a:t>
            </a:r>
          </a:p>
          <a:p>
            <a:pPr marL="0" indent="0">
              <a:buNone/>
            </a:pPr>
            <a:r>
              <a:rPr lang="fr-CA" dirty="0"/>
              <a:t>10h50 </a:t>
            </a:r>
            <a:r>
              <a:rPr lang="fr-CA" dirty="0">
                <a:sym typeface="Wingdings" panose="05000000000000000000" pitchFamily="2" charset="2"/>
              </a:rPr>
              <a:t> </a:t>
            </a:r>
            <a:r>
              <a:rPr lang="fr-CA" dirty="0"/>
              <a:t>Pause de 10 minutes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F071D4D6-C9E7-4E0F-86FD-F894A5C244FA}"/>
              </a:ext>
            </a:extLst>
          </p:cNvPr>
          <p:cNvSpPr txBox="1">
            <a:spLocks/>
          </p:cNvSpPr>
          <p:nvPr/>
        </p:nvSpPr>
        <p:spPr>
          <a:xfrm>
            <a:off x="0" y="615820"/>
            <a:ext cx="9777046" cy="1380931"/>
          </a:xfrm>
          <a:prstGeom prst="rect">
            <a:avLst/>
          </a:prstGeo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09613"/>
            <a:r>
              <a:rPr lang="fr-CA" dirty="0"/>
              <a:t>AGA 2019-2020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975C4A2B-4DDF-4107-A6C1-FF975E5CF8C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393" y="637226"/>
            <a:ext cx="1334589" cy="14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  <p:sp>
        <p:nvSpPr>
          <p:cNvPr id="31" name="Espace réservé du texte 5">
            <a:extLst>
              <a:ext uri="{FF2B5EF4-FFF2-40B4-BE49-F238E27FC236}">
                <a16:creationId xmlns:a16="http://schemas.microsoft.com/office/drawing/2014/main" id="{B64ED809-F42C-4999-95CB-0A8ABEAC6A05}"/>
              </a:ext>
            </a:extLst>
          </p:cNvPr>
          <p:cNvSpPr txBox="1">
            <a:spLocks/>
          </p:cNvSpPr>
          <p:nvPr/>
        </p:nvSpPr>
        <p:spPr>
          <a:xfrm>
            <a:off x="6616230" y="2142760"/>
            <a:ext cx="4639736" cy="58859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Assemblée générale annuelle</a:t>
            </a:r>
          </a:p>
        </p:txBody>
      </p:sp>
      <p:sp>
        <p:nvSpPr>
          <p:cNvPr id="33" name="Espace réservé du contenu 6">
            <a:extLst>
              <a:ext uri="{FF2B5EF4-FFF2-40B4-BE49-F238E27FC236}">
                <a16:creationId xmlns:a16="http://schemas.microsoft.com/office/drawing/2014/main" id="{2E6164BD-5CCB-41E9-B926-26892541F1E7}"/>
              </a:ext>
            </a:extLst>
          </p:cNvPr>
          <p:cNvSpPr txBox="1">
            <a:spLocks/>
          </p:cNvSpPr>
          <p:nvPr/>
        </p:nvSpPr>
        <p:spPr>
          <a:xfrm>
            <a:off x="6616230" y="2865956"/>
            <a:ext cx="5171021" cy="37717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11 h</a:t>
            </a:r>
          </a:p>
          <a:p>
            <a:r>
              <a:rPr lang="fr-CA" dirty="0"/>
              <a:t>Selon l’ordre du jour</a:t>
            </a:r>
          </a:p>
          <a:p>
            <a:pPr marL="457200" lvl="1" indent="0">
              <a:buNone/>
            </a:pPr>
            <a:endParaRPr lang="fr-CA" sz="1600" dirty="0"/>
          </a:p>
          <a:p>
            <a:pPr marL="0" indent="0">
              <a:buNone/>
            </a:pPr>
            <a:r>
              <a:rPr lang="fr-CA" dirty="0"/>
              <a:t>12 h</a:t>
            </a:r>
          </a:p>
          <a:p>
            <a:r>
              <a:rPr lang="fr-CA" dirty="0"/>
              <a:t>Fin de l’assemblée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1F65817D-7C5D-49D4-868A-8BB118E343B6}"/>
              </a:ext>
            </a:extLst>
          </p:cNvPr>
          <p:cNvSpPr txBox="1">
            <a:spLocks/>
          </p:cNvSpPr>
          <p:nvPr/>
        </p:nvSpPr>
        <p:spPr>
          <a:xfrm>
            <a:off x="4810886" y="1011988"/>
            <a:ext cx="4949257" cy="58859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800" dirty="0"/>
              <a:t>Animation : </a:t>
            </a:r>
            <a:r>
              <a:rPr lang="fr-CA" sz="2800" dirty="0"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Daniel Bellerose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7582F8-943B-454B-9EE0-60127D3DAFC9}"/>
              </a:ext>
            </a:extLst>
          </p:cNvPr>
          <p:cNvSpPr/>
          <p:nvPr/>
        </p:nvSpPr>
        <p:spPr>
          <a:xfrm>
            <a:off x="0" y="1631893"/>
            <a:ext cx="3888000" cy="72000"/>
          </a:xfrm>
          <a:prstGeom prst="rect">
            <a:avLst/>
          </a:prstGeom>
          <a:gradFill flip="none" rotWithShape="1">
            <a:gsLst>
              <a:gs pos="0">
                <a:srgbClr val="7ABA05">
                  <a:alpha val="80000"/>
                </a:srgbClr>
              </a:gs>
              <a:gs pos="73000">
                <a:srgbClr val="4FBEE6"/>
              </a:gs>
              <a:gs pos="39000">
                <a:srgbClr val="7ABA05"/>
              </a:gs>
              <a:gs pos="100000">
                <a:srgbClr val="04244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71648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vale 15">
            <a:extLst>
              <a:ext uri="{FF2B5EF4-FFF2-40B4-BE49-F238E27FC236}">
                <a16:creationId xmlns:a16="http://schemas.microsoft.com/office/drawing/2014/main" id="{DE14BA8F-1245-4F6D-9147-94048937479E}"/>
              </a:ext>
            </a:extLst>
          </p:cNvPr>
          <p:cNvSpPr/>
          <p:nvPr/>
        </p:nvSpPr>
        <p:spPr>
          <a:xfrm>
            <a:off x="306000" y="-1116000"/>
            <a:ext cx="9107555" cy="9034439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44B25C-7219-48FF-9238-C2D200795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4711615"/>
            <a:ext cx="10294181" cy="1090789"/>
          </a:xfrm>
        </p:spPr>
        <p:txBody>
          <a:bodyPr anchor="ctr">
            <a:noAutofit/>
          </a:bodyPr>
          <a:lstStyle/>
          <a:p>
            <a:pPr marL="900113"/>
            <a:r>
              <a:rPr lang="fr-CA" sz="4000" dirty="0"/>
              <a:t>Assemblée générale annuelle 2020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F6351DF2-A6F7-461D-B048-5920D83237D2}"/>
                  </a:ext>
                </a:extLst>
              </p14:cNvPr>
              <p14:cNvContentPartPr/>
              <p14:nvPr/>
            </p14:nvContentPartPr>
            <p14:xfrm>
              <a:off x="13405874" y="604468"/>
              <a:ext cx="360" cy="36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F6351DF2-A6F7-461D-B048-5920D83237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87874" y="586468"/>
                <a:ext cx="36000" cy="36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57DCD43-58E5-4CF7-97AE-9CBBC3BCD8E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000" y="4590000"/>
            <a:ext cx="1334589" cy="14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  <p:sp>
        <p:nvSpPr>
          <p:cNvPr id="17" name="Titre 1">
            <a:extLst>
              <a:ext uri="{FF2B5EF4-FFF2-40B4-BE49-F238E27FC236}">
                <a16:creationId xmlns:a16="http://schemas.microsoft.com/office/drawing/2014/main" id="{3A7EFD7D-A57B-4AB1-8FBD-A177F5B06E6D}"/>
              </a:ext>
            </a:extLst>
          </p:cNvPr>
          <p:cNvSpPr txBox="1">
            <a:spLocks/>
          </p:cNvSpPr>
          <p:nvPr/>
        </p:nvSpPr>
        <p:spPr>
          <a:xfrm>
            <a:off x="0" y="615820"/>
            <a:ext cx="10245012" cy="13809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0113"/>
            <a:r>
              <a:rPr lang="fr-CA" dirty="0"/>
              <a:t>Quelques directives…</a:t>
            </a:r>
          </a:p>
        </p:txBody>
      </p:sp>
      <p:sp>
        <p:nvSpPr>
          <p:cNvPr id="5" name="Espace réservé du contenu 6">
            <a:extLst>
              <a:ext uri="{FF2B5EF4-FFF2-40B4-BE49-F238E27FC236}">
                <a16:creationId xmlns:a16="http://schemas.microsoft.com/office/drawing/2014/main" id="{91B07486-E424-4E64-AE48-2CC98D6313FE}"/>
              </a:ext>
            </a:extLst>
          </p:cNvPr>
          <p:cNvSpPr txBox="1">
            <a:spLocks/>
          </p:cNvSpPr>
          <p:nvPr/>
        </p:nvSpPr>
        <p:spPr>
          <a:xfrm>
            <a:off x="1219199" y="2042474"/>
            <a:ext cx="1052285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Problème technique : Nathalie Chevrette	info@skidefondquebec.ca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8" name="Espace réservé du contenu 6">
            <a:extLst>
              <a:ext uri="{FF2B5EF4-FFF2-40B4-BE49-F238E27FC236}">
                <a16:creationId xmlns:a16="http://schemas.microsoft.com/office/drawing/2014/main" id="{5017742A-51F9-454B-8071-9E4B321B6279}"/>
              </a:ext>
            </a:extLst>
          </p:cNvPr>
          <p:cNvSpPr txBox="1">
            <a:spLocks/>
          </p:cNvSpPr>
          <p:nvPr/>
        </p:nvSpPr>
        <p:spPr>
          <a:xfrm>
            <a:off x="1219199" y="2677859"/>
            <a:ext cx="9896668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Garder votre caméra active et votre micro fermé (en sourdine)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9" name="Espace réservé du contenu 6">
            <a:extLst>
              <a:ext uri="{FF2B5EF4-FFF2-40B4-BE49-F238E27FC236}">
                <a16:creationId xmlns:a16="http://schemas.microsoft.com/office/drawing/2014/main" id="{79601633-829C-4F18-B939-8FE120B81092}"/>
              </a:ext>
            </a:extLst>
          </p:cNvPr>
          <p:cNvSpPr txBox="1">
            <a:spLocks/>
          </p:cNvSpPr>
          <p:nvPr/>
        </p:nvSpPr>
        <p:spPr>
          <a:xfrm>
            <a:off x="1219199" y="3321958"/>
            <a:ext cx="6983222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Période de questions à la fin des présentations </a:t>
            </a:r>
            <a:endParaRPr lang="fr-CA" sz="1600" dirty="0"/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377E4B50-CA46-4FEC-92EE-3AFAADD06228}"/>
              </a:ext>
            </a:extLst>
          </p:cNvPr>
          <p:cNvSpPr txBox="1">
            <a:spLocks/>
          </p:cNvSpPr>
          <p:nvPr/>
        </p:nvSpPr>
        <p:spPr>
          <a:xfrm>
            <a:off x="1219197" y="3963175"/>
            <a:ext cx="6983223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Utiliser le fil de conversation, au besoin </a:t>
            </a: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93711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2990259" y="-799517"/>
            <a:ext cx="9107555" cy="9034439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9964BF3A-EC91-4FF1-AF0D-6F9F71DEC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5820"/>
            <a:ext cx="10245012" cy="1380931"/>
          </a:xfr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709613"/>
            <a:r>
              <a:rPr lang="fr-CA" sz="3600" dirty="0"/>
              <a:t>Mot de la présidente</a:t>
            </a:r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4294967295"/>
          </p:nvPr>
        </p:nvSpPr>
        <p:spPr>
          <a:xfrm>
            <a:off x="3166202" y="5370141"/>
            <a:ext cx="8958262" cy="400050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000" dirty="0">
                <a:latin typeface="Sony Sketch EF" panose="020B0603020104020203" pitchFamily="34" charset="0"/>
                <a:cs typeface="Sony Sketch EF" panose="020B0603020104020203" pitchFamily="34" charset="0"/>
              </a:rPr>
              <a:t>INITIATION  RÉCRÉATION  COMPÉTITION  HAUTE PERFORMANCE</a:t>
            </a:r>
          </a:p>
        </p:txBody>
      </p:sp>
      <p:sp>
        <p:nvSpPr>
          <p:cNvPr id="12" name="Ovale 11"/>
          <p:cNvSpPr/>
          <p:nvPr/>
        </p:nvSpPr>
        <p:spPr>
          <a:xfrm>
            <a:off x="7200000" y="1123042"/>
            <a:ext cx="2805809" cy="2783284"/>
          </a:xfrm>
          <a:prstGeom prst="ellipse">
            <a:avLst/>
          </a:prstGeom>
          <a:noFill/>
          <a:ln w="19050" cmpd="thinThick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1679957" y="3280601"/>
            <a:ext cx="5909265" cy="874205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endParaRPr lang="fr-CA" sz="8800" spc="-3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264E4E-77BF-43B3-BC43-601A043991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8" y="2635471"/>
            <a:ext cx="3002828" cy="32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86E805E-E116-4985-8AF3-04BDC2725535}"/>
              </a:ext>
            </a:extLst>
          </p:cNvPr>
          <p:cNvSpPr txBox="1"/>
          <p:nvPr/>
        </p:nvSpPr>
        <p:spPr>
          <a:xfrm>
            <a:off x="4334319" y="2898616"/>
            <a:ext cx="4867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spc="200" dirty="0">
                <a:solidFill>
                  <a:srgbClr val="002C5A"/>
                </a:solidFill>
              </a:rPr>
              <a:t>Renée</a:t>
            </a:r>
          </a:p>
          <a:p>
            <a:r>
              <a:rPr lang="fr-CA" sz="4800" spc="200" dirty="0">
                <a:solidFill>
                  <a:srgbClr val="002C5A"/>
                </a:solidFill>
              </a:rPr>
              <a:t>Thibeault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0FACBE-A284-48A8-B3D2-FAA05FE99000}"/>
              </a:ext>
            </a:extLst>
          </p:cNvPr>
          <p:cNvSpPr/>
          <p:nvPr/>
        </p:nvSpPr>
        <p:spPr>
          <a:xfrm>
            <a:off x="0" y="1631893"/>
            <a:ext cx="5040000" cy="72000"/>
          </a:xfrm>
          <a:prstGeom prst="rect">
            <a:avLst/>
          </a:prstGeom>
          <a:gradFill flip="none" rotWithShape="1">
            <a:gsLst>
              <a:gs pos="0">
                <a:srgbClr val="7ABA05">
                  <a:alpha val="80000"/>
                </a:srgbClr>
              </a:gs>
              <a:gs pos="73000">
                <a:srgbClr val="4FBEE6"/>
              </a:gs>
              <a:gs pos="39000">
                <a:srgbClr val="7ABA05"/>
              </a:gs>
              <a:gs pos="100000">
                <a:srgbClr val="04244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662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9964BF3A-EC91-4FF1-AF0D-6F9F71DEC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5820"/>
            <a:ext cx="10245012" cy="1380931"/>
          </a:xfr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709613"/>
            <a:r>
              <a:rPr lang="fr-CA" sz="3600" dirty="0"/>
              <a:t>Mot de la présidente</a:t>
            </a:r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4294967295"/>
          </p:nvPr>
        </p:nvSpPr>
        <p:spPr>
          <a:xfrm>
            <a:off x="1616869" y="6120000"/>
            <a:ext cx="8958262" cy="400050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000" dirty="0">
                <a:latin typeface="Sony Sketch EF" panose="020B0603020104020203" pitchFamily="34" charset="0"/>
                <a:cs typeface="Sony Sketch EF" panose="020B0603020104020203" pitchFamily="34" charset="0"/>
              </a:rPr>
              <a:t>INITIATION  RÉCRÉATION  COMPÉTITION  HAUTE PERFORMANCE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0FACBE-A284-48A8-B3D2-FAA05FE99000}"/>
              </a:ext>
            </a:extLst>
          </p:cNvPr>
          <p:cNvSpPr/>
          <p:nvPr/>
        </p:nvSpPr>
        <p:spPr>
          <a:xfrm>
            <a:off x="0" y="1631893"/>
            <a:ext cx="5040000" cy="72000"/>
          </a:xfrm>
          <a:prstGeom prst="rect">
            <a:avLst/>
          </a:prstGeom>
          <a:gradFill flip="none" rotWithShape="1">
            <a:gsLst>
              <a:gs pos="0">
                <a:srgbClr val="7ABA05">
                  <a:alpha val="80000"/>
                </a:srgbClr>
              </a:gs>
              <a:gs pos="73000">
                <a:srgbClr val="4FBEE6"/>
              </a:gs>
              <a:gs pos="39000">
                <a:srgbClr val="7ABA05"/>
              </a:gs>
              <a:gs pos="100000">
                <a:srgbClr val="04244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space réservé du contenu 6">
            <a:extLst>
              <a:ext uri="{FF2B5EF4-FFF2-40B4-BE49-F238E27FC236}">
                <a16:creationId xmlns:a16="http://schemas.microsoft.com/office/drawing/2014/main" id="{32784109-F668-45CF-A441-ED5A418C54A2}"/>
              </a:ext>
            </a:extLst>
          </p:cNvPr>
          <p:cNvSpPr txBox="1">
            <a:spLocks/>
          </p:cNvSpPr>
          <p:nvPr/>
        </p:nvSpPr>
        <p:spPr>
          <a:xfrm>
            <a:off x="686684" y="2596547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Plan stratégique 2020-2021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576BD0CD-B246-41EA-8EAB-8B88DDD9CAAA}"/>
              </a:ext>
            </a:extLst>
          </p:cNvPr>
          <p:cNvSpPr txBox="1">
            <a:spLocks/>
          </p:cNvSpPr>
          <p:nvPr/>
        </p:nvSpPr>
        <p:spPr>
          <a:xfrm>
            <a:off x="686684" y="3676547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Gestion des risques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72B040BA-AC8E-4093-AD9B-B82940BEC32B}"/>
              </a:ext>
            </a:extLst>
          </p:cNvPr>
          <p:cNvSpPr txBox="1">
            <a:spLocks/>
          </p:cNvSpPr>
          <p:nvPr/>
        </p:nvSpPr>
        <p:spPr>
          <a:xfrm>
            <a:off x="4604372" y="2596547"/>
            <a:ext cx="7069730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Mise en œuvre de l’année 1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99EBAC96-71F6-4635-9E65-AEB2F3AB35CD}"/>
              </a:ext>
            </a:extLst>
          </p:cNvPr>
          <p:cNvSpPr txBox="1">
            <a:spLocks/>
          </p:cNvSpPr>
          <p:nvPr/>
        </p:nvSpPr>
        <p:spPr>
          <a:xfrm>
            <a:off x="4604371" y="3676547"/>
            <a:ext cx="7395371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Regard d’anticipation et d’atténuation des risques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19" name="Espace réservé du contenu 6">
            <a:extLst>
              <a:ext uri="{FF2B5EF4-FFF2-40B4-BE49-F238E27FC236}">
                <a16:creationId xmlns:a16="http://schemas.microsoft.com/office/drawing/2014/main" id="{FA98428B-AF6F-4E3E-A611-E7835405FC85}"/>
              </a:ext>
            </a:extLst>
          </p:cNvPr>
          <p:cNvSpPr txBox="1">
            <a:spLocks/>
          </p:cNvSpPr>
          <p:nvPr/>
        </p:nvSpPr>
        <p:spPr>
          <a:xfrm>
            <a:off x="4604371" y="4144547"/>
            <a:ext cx="7069731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Comité des événements et des officiels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1" name="Espace réservé du contenu 6">
            <a:extLst>
              <a:ext uri="{FF2B5EF4-FFF2-40B4-BE49-F238E27FC236}">
                <a16:creationId xmlns:a16="http://schemas.microsoft.com/office/drawing/2014/main" id="{D7ECF36D-563C-481A-835F-80DF893D812B}"/>
              </a:ext>
            </a:extLst>
          </p:cNvPr>
          <p:cNvSpPr txBox="1">
            <a:spLocks/>
          </p:cNvSpPr>
          <p:nvPr/>
        </p:nvSpPr>
        <p:spPr>
          <a:xfrm>
            <a:off x="686684" y="4756547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Pandémie et retombées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3" name="Espace réservé du contenu 6">
            <a:extLst>
              <a:ext uri="{FF2B5EF4-FFF2-40B4-BE49-F238E27FC236}">
                <a16:creationId xmlns:a16="http://schemas.microsoft.com/office/drawing/2014/main" id="{53C11905-01CB-4122-9C5A-784EF70DD2C3}"/>
              </a:ext>
            </a:extLst>
          </p:cNvPr>
          <p:cNvSpPr txBox="1">
            <a:spLocks/>
          </p:cNvSpPr>
          <p:nvPr/>
        </p:nvSpPr>
        <p:spPr>
          <a:xfrm>
            <a:off x="4604371" y="3064547"/>
            <a:ext cx="7069730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Tournée des régions et des organismes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5" name="Espace réservé du contenu 6">
            <a:extLst>
              <a:ext uri="{FF2B5EF4-FFF2-40B4-BE49-F238E27FC236}">
                <a16:creationId xmlns:a16="http://schemas.microsoft.com/office/drawing/2014/main" id="{7D17B71B-FF5F-44DA-B479-70E2B0189527}"/>
              </a:ext>
            </a:extLst>
          </p:cNvPr>
          <p:cNvSpPr txBox="1">
            <a:spLocks/>
          </p:cNvSpPr>
          <p:nvPr/>
        </p:nvSpPr>
        <p:spPr>
          <a:xfrm>
            <a:off x="4604371" y="4756547"/>
            <a:ext cx="7069731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Télétravail et technologies nouvelles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9" name="Espace réservé du contenu 6">
            <a:extLst>
              <a:ext uri="{FF2B5EF4-FFF2-40B4-BE49-F238E27FC236}">
                <a16:creationId xmlns:a16="http://schemas.microsoft.com/office/drawing/2014/main" id="{70D3E571-7273-437D-815F-D48AEA46A9CF}"/>
              </a:ext>
            </a:extLst>
          </p:cNvPr>
          <p:cNvSpPr txBox="1">
            <a:spLocks/>
          </p:cNvSpPr>
          <p:nvPr/>
        </p:nvSpPr>
        <p:spPr>
          <a:xfrm>
            <a:off x="4604371" y="5248483"/>
            <a:ext cx="7069731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Partenariats, synergies, subsidiarité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D043004A-7E83-407A-8BA7-14B906EDF47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393" y="637226"/>
            <a:ext cx="1334589" cy="14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34813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9" grpId="0"/>
      <p:bldP spid="23" grpId="0"/>
      <p:bldP spid="25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2990259" y="-799517"/>
            <a:ext cx="9107555" cy="9034439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9964BF3A-EC91-4FF1-AF0D-6F9F71DEC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5820"/>
            <a:ext cx="10245012" cy="1380931"/>
          </a:xfr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709613"/>
            <a:r>
              <a:rPr lang="fr-CA" sz="3600" dirty="0"/>
              <a:t>Mot du directeur général</a:t>
            </a:r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4294967295"/>
          </p:nvPr>
        </p:nvSpPr>
        <p:spPr>
          <a:xfrm>
            <a:off x="3166202" y="5370141"/>
            <a:ext cx="8958262" cy="400050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000" dirty="0">
                <a:latin typeface="Sony Sketch EF" panose="020B0603020104020203" pitchFamily="34" charset="0"/>
                <a:cs typeface="Sony Sketch EF" panose="020B0603020104020203" pitchFamily="34" charset="0"/>
              </a:rPr>
              <a:t>INITIATION  RÉCRÉATION  COMPÉTITION  HAUTE PERFORMANCE</a:t>
            </a:r>
          </a:p>
        </p:txBody>
      </p:sp>
      <p:sp>
        <p:nvSpPr>
          <p:cNvPr id="12" name="Ovale 11"/>
          <p:cNvSpPr/>
          <p:nvPr/>
        </p:nvSpPr>
        <p:spPr>
          <a:xfrm>
            <a:off x="7920000" y="2160000"/>
            <a:ext cx="2805809" cy="2783284"/>
          </a:xfrm>
          <a:prstGeom prst="ellipse">
            <a:avLst/>
          </a:prstGeom>
          <a:noFill/>
          <a:ln w="19050" cmpd="thinThick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1679957" y="3280601"/>
            <a:ext cx="5909265" cy="874205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endParaRPr lang="fr-CA" sz="8800" spc="-3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264E4E-77BF-43B3-BC43-601A043991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38" y="2635471"/>
            <a:ext cx="3002828" cy="32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86E805E-E116-4985-8AF3-04BDC2725535}"/>
              </a:ext>
            </a:extLst>
          </p:cNvPr>
          <p:cNvSpPr txBox="1"/>
          <p:nvPr/>
        </p:nvSpPr>
        <p:spPr>
          <a:xfrm>
            <a:off x="4334318" y="2898616"/>
            <a:ext cx="59106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spc="200" dirty="0">
                <a:solidFill>
                  <a:srgbClr val="002C5A"/>
                </a:solidFill>
              </a:rPr>
              <a:t>Claude Alexandre</a:t>
            </a:r>
          </a:p>
          <a:p>
            <a:r>
              <a:rPr lang="fr-CA" sz="4800" spc="200" dirty="0">
                <a:solidFill>
                  <a:srgbClr val="002C5A"/>
                </a:solidFill>
              </a:rPr>
              <a:t>Carpentier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9BED98-4E3D-4A4D-9AB3-0AA582F1556C}"/>
              </a:ext>
            </a:extLst>
          </p:cNvPr>
          <p:cNvSpPr/>
          <p:nvPr/>
        </p:nvSpPr>
        <p:spPr>
          <a:xfrm>
            <a:off x="0" y="1631893"/>
            <a:ext cx="5904000" cy="72000"/>
          </a:xfrm>
          <a:prstGeom prst="rect">
            <a:avLst/>
          </a:prstGeom>
          <a:gradFill flip="none" rotWithShape="1">
            <a:gsLst>
              <a:gs pos="0">
                <a:srgbClr val="7ABA05">
                  <a:alpha val="80000"/>
                </a:srgbClr>
              </a:gs>
              <a:gs pos="73000">
                <a:srgbClr val="4FBEE6"/>
              </a:gs>
              <a:gs pos="39000">
                <a:srgbClr val="7ABA05"/>
              </a:gs>
              <a:gs pos="100000">
                <a:srgbClr val="04244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623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xit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3)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:a16="http://schemas.microsoft.com/office/drawing/2014/main" id="{9964BF3A-EC91-4FF1-AF0D-6F9F71DEC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5820"/>
            <a:ext cx="10245012" cy="1380931"/>
          </a:xfr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709613"/>
            <a:r>
              <a:rPr lang="fr-CA" sz="3600" dirty="0"/>
              <a:t>Mot du directeur général</a:t>
            </a:r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4294967295"/>
          </p:nvPr>
        </p:nvSpPr>
        <p:spPr>
          <a:xfrm>
            <a:off x="1616869" y="6120000"/>
            <a:ext cx="8958262" cy="400050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000" dirty="0">
                <a:latin typeface="Sony Sketch EF" panose="020B0603020104020203" pitchFamily="34" charset="0"/>
                <a:cs typeface="Sony Sketch EF" panose="020B0603020104020203" pitchFamily="34" charset="0"/>
              </a:rPr>
              <a:t>INITIATION  RÉCRÉATION  COMPÉTITION  HAUTE PERFORMANCE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DBA97B-0DD2-4D77-83B4-4583E3323D4B}"/>
              </a:ext>
            </a:extLst>
          </p:cNvPr>
          <p:cNvSpPr/>
          <p:nvPr/>
        </p:nvSpPr>
        <p:spPr>
          <a:xfrm>
            <a:off x="0" y="1631893"/>
            <a:ext cx="5904000" cy="72000"/>
          </a:xfrm>
          <a:prstGeom prst="rect">
            <a:avLst/>
          </a:prstGeom>
          <a:gradFill flip="none" rotWithShape="1">
            <a:gsLst>
              <a:gs pos="0">
                <a:srgbClr val="7ABA05">
                  <a:alpha val="80000"/>
                </a:srgbClr>
              </a:gs>
              <a:gs pos="73000">
                <a:srgbClr val="4FBEE6"/>
              </a:gs>
              <a:gs pos="39000">
                <a:srgbClr val="7ABA05"/>
              </a:gs>
              <a:gs pos="100000">
                <a:srgbClr val="04244D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space réservé du contenu 6">
            <a:extLst>
              <a:ext uri="{FF2B5EF4-FFF2-40B4-BE49-F238E27FC236}">
                <a16:creationId xmlns:a16="http://schemas.microsoft.com/office/drawing/2014/main" id="{95DEAFBD-7A30-4E35-8D22-62AB4C8B0624}"/>
              </a:ext>
            </a:extLst>
          </p:cNvPr>
          <p:cNvSpPr txBox="1">
            <a:spLocks/>
          </p:cNvSpPr>
          <p:nvPr/>
        </p:nvSpPr>
        <p:spPr>
          <a:xfrm>
            <a:off x="672170" y="2281356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Solidification des assises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15" name="Espace réservé du contenu 6">
            <a:extLst>
              <a:ext uri="{FF2B5EF4-FFF2-40B4-BE49-F238E27FC236}">
                <a16:creationId xmlns:a16="http://schemas.microsoft.com/office/drawing/2014/main" id="{73788A4F-9AE2-4B8E-AF43-18B013733315}"/>
              </a:ext>
            </a:extLst>
          </p:cNvPr>
          <p:cNvSpPr txBox="1">
            <a:spLocks/>
          </p:cNvSpPr>
          <p:nvPr/>
        </p:nvSpPr>
        <p:spPr>
          <a:xfrm>
            <a:off x="672170" y="3361356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Affiliations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17" name="Espace réservé du contenu 6">
            <a:extLst>
              <a:ext uri="{FF2B5EF4-FFF2-40B4-BE49-F238E27FC236}">
                <a16:creationId xmlns:a16="http://schemas.microsoft.com/office/drawing/2014/main" id="{B70FB8E3-606D-46C6-9969-B99ED8E2AC62}"/>
              </a:ext>
            </a:extLst>
          </p:cNvPr>
          <p:cNvSpPr txBox="1">
            <a:spLocks/>
          </p:cNvSpPr>
          <p:nvPr/>
        </p:nvSpPr>
        <p:spPr>
          <a:xfrm>
            <a:off x="4589858" y="2281356"/>
            <a:ext cx="7069730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Meilleurs services et meilleure documentation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18" name="Espace réservé du contenu 6">
            <a:extLst>
              <a:ext uri="{FF2B5EF4-FFF2-40B4-BE49-F238E27FC236}">
                <a16:creationId xmlns:a16="http://schemas.microsoft.com/office/drawing/2014/main" id="{CFDB37F2-5B64-4FDC-8797-DF777496E17B}"/>
              </a:ext>
            </a:extLst>
          </p:cNvPr>
          <p:cNvSpPr txBox="1">
            <a:spLocks/>
          </p:cNvSpPr>
          <p:nvPr/>
        </p:nvSpPr>
        <p:spPr>
          <a:xfrm>
            <a:off x="4589857" y="3361356"/>
            <a:ext cx="7069731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Plus de clubs, moins de membres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19" name="Espace réservé du contenu 6">
            <a:extLst>
              <a:ext uri="{FF2B5EF4-FFF2-40B4-BE49-F238E27FC236}">
                <a16:creationId xmlns:a16="http://schemas.microsoft.com/office/drawing/2014/main" id="{5ACD3B6B-11E6-4C7C-8351-9257F97715F9}"/>
              </a:ext>
            </a:extLst>
          </p:cNvPr>
          <p:cNvSpPr txBox="1">
            <a:spLocks/>
          </p:cNvSpPr>
          <p:nvPr/>
        </p:nvSpPr>
        <p:spPr>
          <a:xfrm>
            <a:off x="4589857" y="3829356"/>
            <a:ext cx="7069731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Déficit opérationnel supérieur à celui anticipé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0" name="Espace réservé du contenu 6">
            <a:extLst>
              <a:ext uri="{FF2B5EF4-FFF2-40B4-BE49-F238E27FC236}">
                <a16:creationId xmlns:a16="http://schemas.microsoft.com/office/drawing/2014/main" id="{9935A682-97A7-4E28-B071-FE5438511BCF}"/>
              </a:ext>
            </a:extLst>
          </p:cNvPr>
          <p:cNvSpPr txBox="1">
            <a:spLocks/>
          </p:cNvSpPr>
          <p:nvPr/>
        </p:nvSpPr>
        <p:spPr>
          <a:xfrm>
            <a:off x="672170" y="4441356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Une fédération forte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1" name="Espace réservé du contenu 6">
            <a:extLst>
              <a:ext uri="{FF2B5EF4-FFF2-40B4-BE49-F238E27FC236}">
                <a16:creationId xmlns:a16="http://schemas.microsoft.com/office/drawing/2014/main" id="{A47D532D-BD46-4FCB-93B4-50F6BB46B35B}"/>
              </a:ext>
            </a:extLst>
          </p:cNvPr>
          <p:cNvSpPr txBox="1">
            <a:spLocks/>
          </p:cNvSpPr>
          <p:nvPr/>
        </p:nvSpPr>
        <p:spPr>
          <a:xfrm>
            <a:off x="4589857" y="2749356"/>
            <a:ext cx="7442486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Hausse des formations et des perfectionnements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2" name="Espace réservé du contenu 6">
            <a:extLst>
              <a:ext uri="{FF2B5EF4-FFF2-40B4-BE49-F238E27FC236}">
                <a16:creationId xmlns:a16="http://schemas.microsoft.com/office/drawing/2014/main" id="{EFB187B4-F38C-47F0-8E01-DA16B0EBC70B}"/>
              </a:ext>
            </a:extLst>
          </p:cNvPr>
          <p:cNvSpPr txBox="1">
            <a:spLocks/>
          </p:cNvSpPr>
          <p:nvPr/>
        </p:nvSpPr>
        <p:spPr>
          <a:xfrm>
            <a:off x="4589857" y="4441356"/>
            <a:ext cx="7442486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Fédération sportive, ONL, fédération de plein air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3" name="Espace réservé du contenu 6">
            <a:extLst>
              <a:ext uri="{FF2B5EF4-FFF2-40B4-BE49-F238E27FC236}">
                <a16:creationId xmlns:a16="http://schemas.microsoft.com/office/drawing/2014/main" id="{46D2EF30-F660-4B70-8366-CFC829D3361D}"/>
              </a:ext>
            </a:extLst>
          </p:cNvPr>
          <p:cNvSpPr txBox="1">
            <a:spLocks/>
          </p:cNvSpPr>
          <p:nvPr/>
        </p:nvSpPr>
        <p:spPr>
          <a:xfrm>
            <a:off x="4589857" y="4933292"/>
            <a:ext cx="7442486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Athlètes: résultats exceptionnels et prometteurs</a:t>
            </a:r>
          </a:p>
          <a:p>
            <a:endParaRPr lang="fr-CA" dirty="0"/>
          </a:p>
          <a:p>
            <a:pPr marL="457200" lvl="1" indent="0">
              <a:buNone/>
            </a:pPr>
            <a:endParaRPr lang="fr-CA" sz="16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F28E66C-5D8F-4350-99F3-14F075E7D7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393" y="637226"/>
            <a:ext cx="1334589" cy="14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  <p:sp>
        <p:nvSpPr>
          <p:cNvPr id="4" name="Espace réservé du contenu 6">
            <a:extLst>
              <a:ext uri="{FF2B5EF4-FFF2-40B4-BE49-F238E27FC236}">
                <a16:creationId xmlns:a16="http://schemas.microsoft.com/office/drawing/2014/main" id="{6F284F91-5DC5-4704-91B9-607C9FB6D1E5}"/>
              </a:ext>
            </a:extLst>
          </p:cNvPr>
          <p:cNvSpPr txBox="1">
            <a:spLocks/>
          </p:cNvSpPr>
          <p:nvPr/>
        </p:nvSpPr>
        <p:spPr>
          <a:xfrm>
            <a:off x="672169" y="5549927"/>
            <a:ext cx="3917687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Pérennité</a:t>
            </a:r>
          </a:p>
          <a:p>
            <a:pPr marL="457200" lvl="1" indent="0">
              <a:buNone/>
            </a:pPr>
            <a:endParaRPr lang="fr-CA" sz="1600" dirty="0"/>
          </a:p>
        </p:txBody>
      </p:sp>
      <p:sp>
        <p:nvSpPr>
          <p:cNvPr id="26" name="Espace réservé du contenu 6">
            <a:extLst>
              <a:ext uri="{FF2B5EF4-FFF2-40B4-BE49-F238E27FC236}">
                <a16:creationId xmlns:a16="http://schemas.microsoft.com/office/drawing/2014/main" id="{10B4CC60-F00B-4E1C-A5DF-A2F90395FA6D}"/>
              </a:ext>
            </a:extLst>
          </p:cNvPr>
          <p:cNvSpPr txBox="1">
            <a:spLocks/>
          </p:cNvSpPr>
          <p:nvPr/>
        </p:nvSpPr>
        <p:spPr>
          <a:xfrm>
            <a:off x="4589856" y="5544000"/>
            <a:ext cx="7472705" cy="4510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Financement, créativité, attirance et rétention</a:t>
            </a:r>
          </a:p>
          <a:p>
            <a:pPr marL="457200" lvl="1" indent="0">
              <a:buNone/>
            </a:pPr>
            <a:endParaRPr lang="fr-CA" sz="1600" dirty="0"/>
          </a:p>
        </p:txBody>
      </p:sp>
    </p:spTree>
    <p:extLst>
      <p:ext uri="{BB962C8B-B14F-4D97-AF65-F5344CB8AC3E}">
        <p14:creationId xmlns:p14="http://schemas.microsoft.com/office/powerpoint/2010/main" val="26493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  <p:bldP spid="22" grpId="0"/>
      <p:bldP spid="23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2990259" y="-799517"/>
            <a:ext cx="9107555" cy="9034439"/>
          </a:xfrm>
          <a:prstGeom prst="ellipse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9964BF3A-EC91-4FF1-AF0D-6F9F71DEC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5820"/>
            <a:ext cx="10245012" cy="1380931"/>
          </a:xfr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709613"/>
            <a:r>
              <a:rPr lang="fr-CA" dirty="0"/>
              <a:t>Affiliations 2019-2020</a:t>
            </a:r>
            <a:endParaRPr lang="fr-CA" sz="3600" dirty="0"/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4294967295"/>
          </p:nvPr>
        </p:nvSpPr>
        <p:spPr>
          <a:xfrm>
            <a:off x="1616869" y="6120000"/>
            <a:ext cx="8958262" cy="400050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000" dirty="0">
                <a:latin typeface="Sony Sketch EF" panose="020B0603020104020203" pitchFamily="34" charset="0"/>
                <a:cs typeface="Sony Sketch EF" panose="020B0603020104020203" pitchFamily="34" charset="0"/>
              </a:rPr>
              <a:t>INITIATION  RÉCRÉATION  COMPÉTITION  HAUTE PERFORMANCE</a:t>
            </a:r>
          </a:p>
        </p:txBody>
      </p:sp>
      <p:sp>
        <p:nvSpPr>
          <p:cNvPr id="12" name="Ovale 11"/>
          <p:cNvSpPr/>
          <p:nvPr/>
        </p:nvSpPr>
        <p:spPr>
          <a:xfrm>
            <a:off x="7920000" y="2160000"/>
            <a:ext cx="2805809" cy="2783284"/>
          </a:xfrm>
          <a:prstGeom prst="ellipse">
            <a:avLst/>
          </a:prstGeom>
          <a:noFill/>
          <a:ln w="19050" cmpd="thinThick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1679957" y="3280601"/>
            <a:ext cx="5909265" cy="874205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endParaRPr lang="fr-CA" sz="8800" spc="-3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264E4E-77BF-43B3-BC43-601A0439910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809" y="664751"/>
            <a:ext cx="1234494" cy="1332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538CC3C1-26FA-4506-90B1-98047E7CE0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582080"/>
              </p:ext>
            </p:extLst>
          </p:nvPr>
        </p:nvGraphicFramePr>
        <p:xfrm>
          <a:off x="1596000" y="1710000"/>
          <a:ext cx="9000000" cy="4390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Worksheet" r:id="rId5" imgW="5895866" imgH="2876428" progId="Excel.Sheet.12">
                  <p:link updateAutomatic="1"/>
                </p:oleObj>
              </mc:Choice>
              <mc:Fallback>
                <p:oleObj name="Worksheet" r:id="rId5" imgW="5895866" imgH="2876428" progId="Excel.Sheet.12">
                  <p:link updateAutomatic="1"/>
                  <p:pic>
                    <p:nvPicPr>
                      <p:cNvPr id="3" name="Objet 2">
                        <a:extLst>
                          <a:ext uri="{FF2B5EF4-FFF2-40B4-BE49-F238E27FC236}">
                            <a16:creationId xmlns:a16="http://schemas.microsoft.com/office/drawing/2014/main" id="{538CC3C1-26FA-4506-90B1-98047E7CE0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6000" y="1710000"/>
                        <a:ext cx="9000000" cy="4390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>
            <a:extLst>
              <a:ext uri="{FF2B5EF4-FFF2-40B4-BE49-F238E27FC236}">
                <a16:creationId xmlns:a16="http://schemas.microsoft.com/office/drawing/2014/main" id="{165CD180-21CE-4896-AD20-FA62A24C92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671676"/>
              </p:ext>
            </p:extLst>
          </p:nvPr>
        </p:nvGraphicFramePr>
        <p:xfrm>
          <a:off x="1416000" y="2970000"/>
          <a:ext cx="9360000" cy="201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Worksheet" r:id="rId7" imgW="5895866" imgH="1266705" progId="Excel.Sheet.12">
                  <p:link updateAutomatic="1"/>
                </p:oleObj>
              </mc:Choice>
              <mc:Fallback>
                <p:oleObj name="Worksheet" r:id="rId7" imgW="5895866" imgH="1266705" progId="Excel.Sheet.12">
                  <p:link updateAutomatic="1"/>
                  <p:pic>
                    <p:nvPicPr>
                      <p:cNvPr id="4" name="Objet 3">
                        <a:extLst>
                          <a:ext uri="{FF2B5EF4-FFF2-40B4-BE49-F238E27FC236}">
                            <a16:creationId xmlns:a16="http://schemas.microsoft.com/office/drawing/2014/main" id="{165CD180-21CE-4896-AD20-FA62A24C92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16000" y="2970000"/>
                        <a:ext cx="9360000" cy="2011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31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2990259" y="-799517"/>
            <a:ext cx="9107555" cy="9034439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9964BF3A-EC91-4FF1-AF0D-6F9F71DEC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15820"/>
            <a:ext cx="10245012" cy="1380931"/>
          </a:xfrm>
          <a:gradFill>
            <a:gsLst>
              <a:gs pos="2655">
                <a:schemeClr val="bg1"/>
              </a:gs>
              <a:gs pos="54000">
                <a:srgbClr val="002C5A"/>
              </a:gs>
              <a:gs pos="100000">
                <a:schemeClr val="tx1">
                  <a:alpha val="0"/>
                </a:schemeClr>
              </a:gs>
            </a:gsLst>
            <a:lin ang="252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709613"/>
            <a:r>
              <a:rPr lang="fr-CA" dirty="0"/>
              <a:t>L’équipe 2019-2020</a:t>
            </a:r>
            <a:endParaRPr lang="fr-CA" sz="3600" dirty="0"/>
          </a:p>
        </p:txBody>
      </p:sp>
      <p:sp>
        <p:nvSpPr>
          <p:cNvPr id="8" name="Espace réservé au texte 7"/>
          <p:cNvSpPr>
            <a:spLocks noGrp="1"/>
          </p:cNvSpPr>
          <p:nvPr>
            <p:ph type="body" sz="quarter" idx="4294967295"/>
          </p:nvPr>
        </p:nvSpPr>
        <p:spPr>
          <a:xfrm>
            <a:off x="1616869" y="6242180"/>
            <a:ext cx="8958262" cy="400050"/>
          </a:xfrm>
        </p:spPr>
        <p:txBody>
          <a:bodyPr rtlCol="0"/>
          <a:lstStyle/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r-CA" sz="2000" dirty="0">
                <a:latin typeface="Sony Sketch EF" panose="020B0603020104020203" pitchFamily="34" charset="0"/>
                <a:cs typeface="Sony Sketch EF" panose="020B0603020104020203" pitchFamily="34" charset="0"/>
              </a:rPr>
              <a:t>INITIATION  RÉCRÉATION  COMPÉTITION  HAUTE PERFORMANCE</a:t>
            </a:r>
          </a:p>
        </p:txBody>
      </p:sp>
      <p:sp>
        <p:nvSpPr>
          <p:cNvPr id="12" name="Ovale 11"/>
          <p:cNvSpPr/>
          <p:nvPr/>
        </p:nvSpPr>
        <p:spPr>
          <a:xfrm>
            <a:off x="7920000" y="2160000"/>
            <a:ext cx="2805809" cy="2783284"/>
          </a:xfrm>
          <a:prstGeom prst="ellipse">
            <a:avLst/>
          </a:prstGeom>
          <a:noFill/>
          <a:ln w="19050" cmpd="thinThick">
            <a:solidFill>
              <a:schemeClr val="tx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tre 6"/>
          <p:cNvSpPr txBox="1">
            <a:spLocks/>
          </p:cNvSpPr>
          <p:nvPr/>
        </p:nvSpPr>
        <p:spPr>
          <a:xfrm>
            <a:off x="1679957" y="3280601"/>
            <a:ext cx="5909265" cy="874205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Segoe UI Semilight" panose="020B0402040204020203" pitchFamily="34" charset="0"/>
              </a:defRPr>
            </a:lvl1pPr>
          </a:lstStyle>
          <a:p>
            <a:pPr rtl="0"/>
            <a:endParaRPr lang="fr-CA" sz="8800" spc="-3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+mn-lt"/>
            </a:endParaRP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CD2E3FE3-6AB3-4738-8F44-F76826B4F453}"/>
              </a:ext>
            </a:extLst>
          </p:cNvPr>
          <p:cNvSpPr txBox="1">
            <a:spLocks/>
          </p:cNvSpPr>
          <p:nvPr/>
        </p:nvSpPr>
        <p:spPr>
          <a:xfrm>
            <a:off x="758363" y="1985569"/>
            <a:ext cx="4639736" cy="58859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/>
              <a:t>La permanence</a:t>
            </a:r>
          </a:p>
        </p:txBody>
      </p:sp>
      <p:sp>
        <p:nvSpPr>
          <p:cNvPr id="11" name="Espace réservé du contenu 6">
            <a:extLst>
              <a:ext uri="{FF2B5EF4-FFF2-40B4-BE49-F238E27FC236}">
                <a16:creationId xmlns:a16="http://schemas.microsoft.com/office/drawing/2014/main" id="{3244CD8C-E6A3-4711-8FBB-EBBE786C2D3C}"/>
              </a:ext>
            </a:extLst>
          </p:cNvPr>
          <p:cNvSpPr txBox="1">
            <a:spLocks/>
          </p:cNvSpPr>
          <p:nvPr/>
        </p:nvSpPr>
        <p:spPr>
          <a:xfrm>
            <a:off x="758362" y="2574162"/>
            <a:ext cx="5171021" cy="377178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Jean-Baptiste Bertrand</a:t>
            </a:r>
          </a:p>
          <a:p>
            <a:pPr marL="457200" lvl="1" indent="0">
              <a:buNone/>
            </a:pPr>
            <a:r>
              <a:rPr lang="fr-CA" sz="1600" dirty="0"/>
              <a:t>Directeur technique</a:t>
            </a:r>
          </a:p>
          <a:p>
            <a:r>
              <a:rPr lang="fr-CA" dirty="0"/>
              <a:t>Claude Alexandre Carpentier</a:t>
            </a:r>
          </a:p>
          <a:p>
            <a:pPr marL="457200" lvl="1" indent="0">
              <a:buNone/>
            </a:pPr>
            <a:r>
              <a:rPr lang="fr-CA" sz="1600" dirty="0"/>
              <a:t>Directeur général</a:t>
            </a:r>
          </a:p>
          <a:p>
            <a:r>
              <a:rPr lang="fr-CA" dirty="0"/>
              <a:t>Nathalie Chevrette</a:t>
            </a:r>
          </a:p>
          <a:p>
            <a:pPr marL="457200" lvl="1" indent="0">
              <a:buNone/>
            </a:pPr>
            <a:r>
              <a:rPr lang="fr-CA" sz="1600" dirty="0"/>
              <a:t>Coordonnatrice à l’administration</a:t>
            </a:r>
          </a:p>
          <a:p>
            <a:r>
              <a:rPr lang="fr-CA" dirty="0"/>
              <a:t>François Pepin</a:t>
            </a:r>
          </a:p>
          <a:p>
            <a:pPr marL="457200" lvl="1" indent="0">
              <a:buNone/>
            </a:pPr>
            <a:r>
              <a:rPr lang="fr-CA" sz="1600" dirty="0"/>
              <a:t>Coordonnateur des Équipes du Québec</a:t>
            </a:r>
          </a:p>
          <a:p>
            <a:r>
              <a:rPr lang="fr-CA" dirty="0"/>
              <a:t>Maxime Venne </a:t>
            </a:r>
          </a:p>
          <a:p>
            <a:pPr marL="457200" lvl="1" indent="0">
              <a:buNone/>
            </a:pPr>
            <a:r>
              <a:rPr lang="fr-CA" sz="1600" dirty="0"/>
              <a:t>Coordonnateur au développement de la pratique</a:t>
            </a:r>
          </a:p>
        </p:txBody>
      </p:sp>
      <p:sp>
        <p:nvSpPr>
          <p:cNvPr id="15" name="Espace réservé du contenu 8">
            <a:extLst>
              <a:ext uri="{FF2B5EF4-FFF2-40B4-BE49-F238E27FC236}">
                <a16:creationId xmlns:a16="http://schemas.microsoft.com/office/drawing/2014/main" id="{79E6A1E5-B094-4C91-8767-B3097F79D871}"/>
              </a:ext>
            </a:extLst>
          </p:cNvPr>
          <p:cNvSpPr txBox="1">
            <a:spLocks/>
          </p:cNvSpPr>
          <p:nvPr/>
        </p:nvSpPr>
        <p:spPr>
          <a:xfrm>
            <a:off x="6096000" y="2574163"/>
            <a:ext cx="6028464" cy="45426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Antoine Barrette</a:t>
            </a:r>
            <a:r>
              <a:rPr lang="fr-CA" sz="1600" dirty="0">
                <a:solidFill>
                  <a:schemeClr val="bg1"/>
                </a:solidFill>
              </a:rPr>
              <a:t>	Rep. des athlètes</a:t>
            </a:r>
          </a:p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Frédéric Forge	</a:t>
            </a:r>
            <a:r>
              <a:rPr lang="fr-CA" sz="1600" dirty="0">
                <a:solidFill>
                  <a:schemeClr val="bg1"/>
                </a:solidFill>
              </a:rPr>
              <a:t>Administrateur</a:t>
            </a:r>
          </a:p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André Goulet	</a:t>
            </a:r>
            <a:r>
              <a:rPr lang="fr-CA" sz="1600" dirty="0">
                <a:solidFill>
                  <a:schemeClr val="bg1"/>
                </a:solidFill>
              </a:rPr>
              <a:t>Trésorier</a:t>
            </a:r>
          </a:p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Daniel Leclair	</a:t>
            </a:r>
            <a:r>
              <a:rPr lang="fr-CA" sz="1600" dirty="0">
                <a:solidFill>
                  <a:schemeClr val="bg1"/>
                </a:solidFill>
              </a:rPr>
              <a:t>Administrateur</a:t>
            </a:r>
          </a:p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Pat Petelle	</a:t>
            </a:r>
            <a:r>
              <a:rPr lang="fr-CA" sz="1600" dirty="0">
                <a:solidFill>
                  <a:schemeClr val="bg1"/>
                </a:solidFill>
              </a:rPr>
              <a:t>Vice-président</a:t>
            </a:r>
          </a:p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Charles-Olivier Saint-Jean	</a:t>
            </a:r>
            <a:r>
              <a:rPr lang="fr-CA" sz="1600" dirty="0">
                <a:solidFill>
                  <a:schemeClr val="bg1"/>
                </a:solidFill>
              </a:rPr>
              <a:t>Secrétaire</a:t>
            </a:r>
          </a:p>
          <a:p>
            <a:pPr>
              <a:tabLst>
                <a:tab pos="3952875" algn="l"/>
              </a:tabLst>
            </a:pPr>
            <a:r>
              <a:rPr lang="fr-CA" dirty="0">
                <a:solidFill>
                  <a:schemeClr val="bg1"/>
                </a:solidFill>
              </a:rPr>
              <a:t>Renée Thibeault	</a:t>
            </a:r>
            <a:r>
              <a:rPr lang="fr-CA" sz="1600" dirty="0">
                <a:solidFill>
                  <a:schemeClr val="bg1"/>
                </a:solidFill>
              </a:rPr>
              <a:t>Présidente</a:t>
            </a:r>
          </a:p>
        </p:txBody>
      </p:sp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0159261A-BCE2-4056-9F3C-9A91A8EED3C4}"/>
              </a:ext>
            </a:extLst>
          </p:cNvPr>
          <p:cNvSpPr txBox="1">
            <a:spLocks/>
          </p:cNvSpPr>
          <p:nvPr/>
        </p:nvSpPr>
        <p:spPr>
          <a:xfrm>
            <a:off x="6095999" y="1985569"/>
            <a:ext cx="5819335" cy="58859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Le conseil d’administration sortant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4D8A578-DFC7-4734-B2E3-39CA249F4BC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393" y="637226"/>
            <a:ext cx="1334589" cy="1440000"/>
          </a:xfrm>
          <a:prstGeom prst="rect">
            <a:avLst/>
          </a:prstGeom>
          <a:effectLst>
            <a:outerShdw blurRad="50800" dist="38100" dir="2700000" algn="tl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16090283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765</Words>
  <Application>Microsoft Office PowerPoint</Application>
  <PresentationFormat>Grand écran</PresentationFormat>
  <Paragraphs>95</Paragraphs>
  <Slides>9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Liens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Sony Sketch EF</vt:lpstr>
      <vt:lpstr>Trebuchet MS</vt:lpstr>
      <vt:lpstr>Berlin</vt:lpstr>
      <vt:lpstr>https://d.docs.live.net/3b10ae487f77114d/01-SFQ/CA%20et%20AGA/2020-2021/20200912-AGA/Rapport%20annuel/Copies%20de%20travail/2020_Rapport%20annuel_données.v4.xlsx!2020%20Adhésion!L1C1:L15C6</vt:lpstr>
      <vt:lpstr>https://d.docs.live.net/3b10ae487f77114d/01-SFQ/CA%20et%20AGA/2020-2021/20200912-AGA/Rapport%20annuel/Copies%20de%20travail/2020_Rapport%20annuel_données.v4.xlsx!2020%20Adhésion!L1C8:L7C13</vt:lpstr>
      <vt:lpstr>Présentation PowerPoint</vt:lpstr>
      <vt:lpstr>Présentation PowerPoint</vt:lpstr>
      <vt:lpstr>Présentation PowerPoint</vt:lpstr>
      <vt:lpstr>Mot de la présidente</vt:lpstr>
      <vt:lpstr>Mot de la présidente</vt:lpstr>
      <vt:lpstr>Mot du directeur général</vt:lpstr>
      <vt:lpstr>Mot du directeur général</vt:lpstr>
      <vt:lpstr>Affiliations 2019-2020</vt:lpstr>
      <vt:lpstr>L’équipe 2019-2020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Alexandre Carpentier</dc:creator>
  <cp:lastModifiedBy>Claude Alexandre Carpentier</cp:lastModifiedBy>
  <cp:revision>26</cp:revision>
  <dcterms:created xsi:type="dcterms:W3CDTF">2020-08-18T18:01:36Z</dcterms:created>
  <dcterms:modified xsi:type="dcterms:W3CDTF">2020-09-10T22:06:59Z</dcterms:modified>
</cp:coreProperties>
</file>