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5"/>
  </p:notesMasterIdLst>
  <p:sldIdLst>
    <p:sldId id="535" r:id="rId2"/>
    <p:sldId id="500" r:id="rId3"/>
    <p:sldId id="506" r:id="rId4"/>
    <p:sldId id="507" r:id="rId5"/>
    <p:sldId id="508" r:id="rId6"/>
    <p:sldId id="509" r:id="rId7"/>
    <p:sldId id="510" r:id="rId8"/>
    <p:sldId id="511" r:id="rId9"/>
    <p:sldId id="514" r:id="rId10"/>
    <p:sldId id="516" r:id="rId11"/>
    <p:sldId id="517" r:id="rId12"/>
    <p:sldId id="523" r:id="rId13"/>
    <p:sldId id="53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262"/>
    <a:srgbClr val="002C5A"/>
    <a:srgbClr val="686868"/>
    <a:srgbClr val="FFCC00"/>
    <a:srgbClr val="CC6600"/>
    <a:srgbClr val="0A4852"/>
    <a:srgbClr val="176D95"/>
    <a:srgbClr val="1B84A6"/>
    <a:srgbClr val="2CA8BA"/>
    <a:srgbClr val="46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1D9B-A304-44F4-8F8D-3A73A3493A24}" type="datetimeFigureOut">
              <a:rPr lang="fr-CA" smtClean="0"/>
              <a:t>2020-09-10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6DEB-8212-4808-86A0-42C4078BB94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330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323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222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202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9486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11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078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249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482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596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0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0219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668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87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555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27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922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348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790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025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882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71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836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à l’image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fr-CA" noProof="0" smtClean="0"/>
              <a:t>‹N°›</a:t>
            </a:fld>
            <a:endParaRPr lang="fr-CA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fr-CA" noProof="0"/>
              <a:t>CLIQUEZ POUR MODIFIER</a:t>
            </a:r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1421928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CA" noProof="0"/>
              <a:t>MODIFIEZ LE TEXTE PRINCIPAL</a:t>
            </a:r>
          </a:p>
        </p:txBody>
      </p:sp>
    </p:spTree>
    <p:extLst>
      <p:ext uri="{BB962C8B-B14F-4D97-AF65-F5344CB8AC3E}">
        <p14:creationId xmlns:p14="http://schemas.microsoft.com/office/powerpoint/2010/main" val="63853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051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26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15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824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88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053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480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366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57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https://d.docs.live.net/3b10ae487f77114d/01-SFQ/CA%20et%20AGA/2020-2021/20200912-AGA/Rapport%20annuel/Copies%20de%20travail/2020_Rapport%20annuel_donn&#233;es.v4.xlsx!2020%20JBB2!L2C44:L16C46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oleObject" Target="https://d.docs.live.net/3b10ae487f77114d/01-SFQ/CA%20et%20AGA/2020-2021/20200912-AGA/Rapport%20annuel/Copies%20de%20travail/2020_Rapport%20annuel_donn&#233;es.v4.xlsx!2020%20JBB2!L2C20:L9C24" TargetMode="External"/><Relationship Id="rId5" Type="http://schemas.openxmlformats.org/officeDocument/2006/relationships/image" Target="../media/image23.emf"/><Relationship Id="rId10" Type="http://schemas.openxmlformats.org/officeDocument/2006/relationships/image" Target="../media/image4.png"/><Relationship Id="rId4" Type="http://schemas.openxmlformats.org/officeDocument/2006/relationships/oleObject" Target="https://d.docs.live.net/3b10ae487f77114d/01-SFQ/CA%20et%20AGA/2020-2021/20200912-AGA/Rapport%20annuel/Copies%20de%20travail/2020_Rapport%20annuel_donn&#233;es.v4.xlsx!2020%20JBB2!L2C15:L8C18" TargetMode="External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1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CQ%20(3)!L1C1:L7C4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26.emf"/><Relationship Id="rId4" Type="http://schemas.openxmlformats.org/officeDocument/2006/relationships/oleObject" Target="https://d.docs.live.net/3b10ae487f77114d/01-SFQ/CA%20et%20AGA/2020-2021/20200912-AGA/Rapport%20annuel/Copies%20de%20travail/2020_Rapport%20annuel_donn&#233;es.v4.xlsx!2020%20CQ%20(3)!%5b2020_Rapport%20annuel_donn&#233;es.v4.xlsx%5d2020%20CQ%20(3)%20Graphique%20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2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CQ%20(3)!L70C1:L91C7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CQ%20(3)!L1C1:L7C4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4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JBB2!L1C1:L9C7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JBB2!L2C38:L15C42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7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JBB2!L2C32:L14C36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JBB2!L2C26:L9C30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8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JBB2!L2C26:L9C30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g"/><Relationship Id="rId5" Type="http://schemas.openxmlformats.org/officeDocument/2006/relationships/image" Target="../media/image4.png"/><Relationship Id="rId10" Type="http://schemas.openxmlformats.org/officeDocument/2006/relationships/image" Target="../media/image20.emf"/><Relationship Id="rId4" Type="http://schemas.openxmlformats.org/officeDocument/2006/relationships/image" Target="../media/image21.jpeg"/><Relationship Id="rId9" Type="http://schemas.openxmlformats.org/officeDocument/2006/relationships/oleObject" Target="https://d.docs.live.net/3b10ae487f77114d/01-SFQ/CA%20et%20AGA/2020-2021/20200912-AGA/Rapport%20annuel/Copies%20de%20travail/2020_Rapport%20annuel_donn&#233;es.v4.xlsx!2020%20JBB2!L2C32:L14C3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9.xml"/><Relationship Id="rId7" Type="http://schemas.openxmlformats.org/officeDocument/2006/relationships/oleObject" Target="https://d.docs.live.net/3b10ae487f77114d/01-SFQ/CA%20et%20AGA/2020-2021/20200912-AGA/Rapport%20annuel/Copies%20de%20travail/2020_Rapport%20annuel_donn&#233;es.v4.xlsx!2020%20JBB2!L2C44:L16C46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https://d.docs.live.net/3b10ae487f77114d/01-SFQ/CA%20et%20AGA/2020-2021/20200912-AGA/Rapport%20annuel/Copies%20de%20travail/2020_Rapport%20annuel_donn&#233;es.v4.xlsx!2020%20JBB2!L2C15:L8C18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964BF3A-EC91-4FF1-AF0D-6F9F71DECE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5820"/>
            <a:ext cx="10245012" cy="1380931"/>
          </a:xfr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709613"/>
            <a:r>
              <a:rPr lang="fr-CA" dirty="0"/>
              <a:t>Développement de l’excellence</a:t>
            </a:r>
            <a:endParaRPr lang="fr-CA" sz="3600" dirty="0"/>
          </a:p>
        </p:txBody>
      </p:sp>
      <p:sp>
        <p:nvSpPr>
          <p:cNvPr id="8" name="Espace réservé au texte 7"/>
          <p:cNvSpPr>
            <a:spLocks noGrp="1"/>
          </p:cNvSpPr>
          <p:nvPr>
            <p:ph type="body" sz="quarter" idx="4294967295"/>
          </p:nvPr>
        </p:nvSpPr>
        <p:spPr>
          <a:xfrm>
            <a:off x="3166202" y="5370141"/>
            <a:ext cx="8958262" cy="400050"/>
          </a:xfrm>
        </p:spPr>
        <p:txBody>
          <a:bodyPr rtlCol="0"/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>
                <a:latin typeface="Sony Sketch EF" panose="020B0603020104020203" pitchFamily="34" charset="0"/>
                <a:cs typeface="Sony Sketch EF" panose="020B0603020104020203" pitchFamily="34" charset="0"/>
              </a:rPr>
              <a:t>INITIATION  RÉCRÉATION  COMPÉTITION  HAUTE PERFORMANCE</a:t>
            </a:r>
          </a:p>
        </p:txBody>
      </p:sp>
      <p:sp>
        <p:nvSpPr>
          <p:cNvPr id="12" name="Ovale 11"/>
          <p:cNvSpPr/>
          <p:nvPr/>
        </p:nvSpPr>
        <p:spPr>
          <a:xfrm>
            <a:off x="7884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fr-CA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8" y="2635471"/>
            <a:ext cx="3002828" cy="324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86E805E-E116-4985-8AF3-04BDC2725535}"/>
              </a:ext>
            </a:extLst>
          </p:cNvPr>
          <p:cNvSpPr txBox="1"/>
          <p:nvPr/>
        </p:nvSpPr>
        <p:spPr>
          <a:xfrm>
            <a:off x="3643533" y="2898616"/>
            <a:ext cx="8454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spc="200" dirty="0">
                <a:solidFill>
                  <a:srgbClr val="002C5A"/>
                </a:solidFill>
              </a:rPr>
              <a:t>Jean-Baptiste Bertrand</a:t>
            </a:r>
          </a:p>
          <a:p>
            <a:r>
              <a:rPr lang="fr-CA" sz="2400" spc="200" dirty="0"/>
              <a:t>Directeur technique</a:t>
            </a:r>
          </a:p>
          <a:p>
            <a:r>
              <a:rPr lang="fr-CA" sz="2400" spc="200" dirty="0"/>
              <a:t>Ski de fond Québec</a:t>
            </a:r>
          </a:p>
          <a:p>
            <a:r>
              <a:rPr lang="fr-CA" sz="2400" spc="200" dirty="0"/>
              <a:t>Centre national d’entrainement Pierre-Harvey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9BED98-4E3D-4A4D-9AB3-0AA582F1556C}"/>
              </a:ext>
            </a:extLst>
          </p:cNvPr>
          <p:cNvSpPr/>
          <p:nvPr/>
        </p:nvSpPr>
        <p:spPr>
          <a:xfrm>
            <a:off x="0" y="1631893"/>
            <a:ext cx="7272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99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xit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1800000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A1A50A1-2D83-482F-A671-74D22330F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257980"/>
              </p:ext>
            </p:extLst>
          </p:nvPr>
        </p:nvGraphicFramePr>
        <p:xfrm>
          <a:off x="696000" y="2610000"/>
          <a:ext cx="5400000" cy="124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Worksheet" r:id="rId4" imgW="5514988" imgH="1266705" progId="Excel.Sheet.12">
                  <p:link updateAutomatic="1"/>
                </p:oleObj>
              </mc:Choice>
              <mc:Fallback>
                <p:oleObj name="Worksheet" r:id="rId4" imgW="5514988" imgH="1266705" progId="Excel.Sheet.12">
                  <p:link updateAutomatic="1"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DA1A50A1-2D83-482F-A671-74D22330F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000" y="2610000"/>
                        <a:ext cx="5400000" cy="124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BDAB432-3561-4CAC-8BF4-98351213C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555039"/>
              </p:ext>
            </p:extLst>
          </p:nvPr>
        </p:nvGraphicFramePr>
        <p:xfrm>
          <a:off x="694800" y="4536000"/>
          <a:ext cx="8640000" cy="227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Worksheet" r:id="rId6" imgW="5581556" imgH="1466830" progId="Excel.Sheet.12">
                  <p:link updateAutomatic="1"/>
                </p:oleObj>
              </mc:Choice>
              <mc:Fallback>
                <p:oleObj name="Worksheet" r:id="rId6" imgW="5581556" imgH="1466830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BBDAB432-3561-4CAC-8BF4-98351213C6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800" y="4536000"/>
                        <a:ext cx="8640000" cy="227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493610E-6632-41F8-9DCC-B616DC0FF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34384"/>
              </p:ext>
            </p:extLst>
          </p:nvPr>
        </p:nvGraphicFramePr>
        <p:xfrm>
          <a:off x="6120000" y="1890000"/>
          <a:ext cx="5400000" cy="279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Worksheet" r:id="rId8" imgW="5524444" imgH="2857476" progId="Excel.Sheet.12">
                  <p:link updateAutomatic="1"/>
                </p:oleObj>
              </mc:Choice>
              <mc:Fallback>
                <p:oleObj name="Worksheet" r:id="rId8" imgW="5524444" imgH="2857476" progId="Excel.Sheet.12">
                  <p:link updateAutomatic="1"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3493610E-6632-41F8-9DCC-B616DC0FF7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20000" y="1890000"/>
                        <a:ext cx="5400000" cy="2793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931914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6150324-56E8-4CCE-9BA1-6DBC4D67D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90360"/>
              </p:ext>
            </p:extLst>
          </p:nvPr>
        </p:nvGraphicFramePr>
        <p:xfrm>
          <a:off x="1063625" y="800100"/>
          <a:ext cx="10063163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Worksheet" r:id="rId4" imgW="4572058" imgH="2752865" progId="Excel.Sheet.12">
                  <p:link updateAutomatic="1"/>
                </p:oleObj>
              </mc:Choice>
              <mc:Fallback>
                <p:oleObj name="Worksheet" r:id="rId4" imgW="4572058" imgH="2752865" progId="Excel.Sheet.12">
                  <p:link updateAutomatic="1"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E6150324-56E8-4CCE-9BA1-6DBC4D67D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3625" y="800100"/>
                        <a:ext cx="10063163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/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Cumulatif de la Coupe Québec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0038ED5-42B2-458C-AC50-C8547F3A4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852131"/>
              </p:ext>
            </p:extLst>
          </p:nvPr>
        </p:nvGraphicFramePr>
        <p:xfrm>
          <a:off x="4860000" y="2009751"/>
          <a:ext cx="5400000" cy="200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Worksheet" r:id="rId7" imgW="3410132" imgH="1266705" progId="Excel.Sheet.12">
                  <p:link updateAutomatic="1"/>
                </p:oleObj>
              </mc:Choice>
              <mc:Fallback>
                <p:oleObj name="Worksheet" r:id="rId7" imgW="3410132" imgH="1266705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E0038ED5-42B2-458C-AC50-C8547F3A4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000" y="2009751"/>
                        <a:ext cx="5400000" cy="2006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727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 11">
            <a:extLst>
              <a:ext uri="{FF2B5EF4-FFF2-40B4-BE49-F238E27FC236}">
                <a16:creationId xmlns:a16="http://schemas.microsoft.com/office/drawing/2014/main" id="{3C0EB45F-CBDC-4655-922A-49EBD4DCD5F9}"/>
              </a:ext>
            </a:extLst>
          </p:cNvPr>
          <p:cNvSpPr/>
          <p:nvPr/>
        </p:nvSpPr>
        <p:spPr>
          <a:xfrm>
            <a:off x="9070371" y="38439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e 15">
            <a:extLst>
              <a:ext uri="{FF2B5EF4-FFF2-40B4-BE49-F238E27FC236}">
                <a16:creationId xmlns:a16="http://schemas.microsoft.com/office/drawing/2014/main" id="{21CD50C8-86BE-4FBA-9415-3A55037EC310}"/>
              </a:ext>
            </a:extLst>
          </p:cNvPr>
          <p:cNvSpPr/>
          <p:nvPr/>
        </p:nvSpPr>
        <p:spPr>
          <a:xfrm>
            <a:off x="1542223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0038ED5-42B2-458C-AC50-C8547F3A4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895323"/>
              </p:ext>
            </p:extLst>
          </p:nvPr>
        </p:nvGraphicFramePr>
        <p:xfrm>
          <a:off x="6938791" y="3496952"/>
          <a:ext cx="4680000" cy="173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Worksheet" r:id="rId5" imgW="3410132" imgH="1266705" progId="Excel.Sheet.12">
                  <p:link updateAutomatic="1"/>
                </p:oleObj>
              </mc:Choice>
              <mc:Fallback>
                <p:oleObj name="Worksheet" r:id="rId5" imgW="3410132" imgH="1266705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E0038ED5-42B2-458C-AC50-C8547F3A4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8791" y="3496952"/>
                        <a:ext cx="4680000" cy="1738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29985AA-8CE2-4747-B9E9-0D7E31300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477599"/>
              </p:ext>
            </p:extLst>
          </p:nvPr>
        </p:nvGraphicFramePr>
        <p:xfrm>
          <a:off x="573209" y="2116285"/>
          <a:ext cx="6256627" cy="45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Worksheet" r:id="rId7" imgW="5496076" imgH="3952861" progId="Excel.Sheet.12">
                  <p:link updateAutomatic="1"/>
                </p:oleObj>
              </mc:Choice>
              <mc:Fallback>
                <p:oleObj name="Worksheet" r:id="rId7" imgW="5496076" imgH="3952861" progId="Excel.Sheet.12">
                  <p:link updateAutomatic="1"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D29985AA-8CE2-4747-B9E9-0D7E313004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3209" y="2116285"/>
                        <a:ext cx="6256627" cy="45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Cumulatif de la Coupe Québec</a:t>
            </a:r>
          </a:p>
        </p:txBody>
      </p:sp>
      <p:pic>
        <p:nvPicPr>
          <p:cNvPr id="2" name="Image 1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AC28624B-D50C-46DF-ABE7-632D20CC04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94" y="5575689"/>
            <a:ext cx="900000" cy="10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8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ésultats de recherche d'images pour « question de fond »">
            <a:extLst>
              <a:ext uri="{FF2B5EF4-FFF2-40B4-BE49-F238E27FC236}">
                <a16:creationId xmlns:a16="http://schemas.microsoft.com/office/drawing/2014/main" id="{A75CEB02-76D8-4B64-8489-2C5382A52FE1}"/>
              </a:ext>
            </a:extLst>
          </p:cNvPr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7"/>
            <a:ext cx="12192000" cy="77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e 15">
            <a:extLst>
              <a:ext uri="{FF2B5EF4-FFF2-40B4-BE49-F238E27FC236}">
                <a16:creationId xmlns:a16="http://schemas.microsoft.com/office/drawing/2014/main" id="{6538B044-F10D-4458-953C-585554A2BE50}"/>
              </a:ext>
            </a:extLst>
          </p:cNvPr>
          <p:cNvSpPr/>
          <p:nvPr/>
        </p:nvSpPr>
        <p:spPr>
          <a:xfrm>
            <a:off x="1542223" y="-143058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2204">
                <a:srgbClr val="00B0F0"/>
              </a:gs>
              <a:gs pos="100000">
                <a:srgbClr val="002C5A"/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Ski de fond Québec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3222883" y="1527692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521A2-5594-4E94-A2B4-B4B353DEF79A}"/>
              </a:ext>
            </a:extLst>
          </p:cNvPr>
          <p:cNvSpPr/>
          <p:nvPr/>
        </p:nvSpPr>
        <p:spPr>
          <a:xfrm>
            <a:off x="0" y="2969577"/>
            <a:ext cx="12191999" cy="2139452"/>
          </a:xfrm>
          <a:prstGeom prst="rect">
            <a:avLst/>
          </a:prstGeom>
          <a:gradFill>
            <a:gsLst>
              <a:gs pos="31000">
                <a:srgbClr val="E0E9F4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  <a:alpha val="90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4" name="Ovale 11">
            <a:extLst>
              <a:ext uri="{FF2B5EF4-FFF2-40B4-BE49-F238E27FC236}">
                <a16:creationId xmlns:a16="http://schemas.microsoft.com/office/drawing/2014/main" id="{98BD4116-0C04-4175-BBC1-9069347EF515}"/>
              </a:ext>
            </a:extLst>
          </p:cNvPr>
          <p:cNvSpPr/>
          <p:nvPr/>
        </p:nvSpPr>
        <p:spPr>
          <a:xfrm>
            <a:off x="9109453" y="3918358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Zone de texte 4">
            <a:extLst>
              <a:ext uri="{FF2B5EF4-FFF2-40B4-BE49-F238E27FC236}">
                <a16:creationId xmlns:a16="http://schemas.microsoft.com/office/drawing/2014/main" id="{3880AC5C-6729-4E38-AC58-03ACFB19C015}"/>
              </a:ext>
            </a:extLst>
          </p:cNvPr>
          <p:cNvSpPr txBox="1"/>
          <p:nvPr/>
        </p:nvSpPr>
        <p:spPr>
          <a:xfrm>
            <a:off x="1197429" y="3476171"/>
            <a:ext cx="9797143" cy="1150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7200" dirty="0">
                <a:solidFill>
                  <a:srgbClr val="002C5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ropical Summer Brush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Quelques questions...</a:t>
            </a:r>
            <a:endParaRPr lang="fr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3" y="1985569"/>
            <a:ext cx="4639736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Objectifs du financement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385D1FAA-6CA7-4CDA-8201-765DD00D5AC9}"/>
              </a:ext>
            </a:extLst>
          </p:cNvPr>
          <p:cNvSpPr txBox="1">
            <a:spLocks/>
          </p:cNvSpPr>
          <p:nvPr/>
        </p:nvSpPr>
        <p:spPr>
          <a:xfrm>
            <a:off x="758362" y="2574162"/>
            <a:ext cx="5001638" cy="3771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Ministère de l’Éducation du Québec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ésultats – Championnats canadiens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ésultats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Jeux du Canada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eprésentativité – Jeux du Québec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Québécois – Équipes nationales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Juniors et seniors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ombre d’athlètes identifiés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Espoir, Relève, Élite et Excellence; et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articipation et résultats –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lympiques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D18FBEFF-3BB1-4FB0-845E-A351BE72E153}"/>
              </a:ext>
            </a:extLst>
          </p:cNvPr>
          <p:cNvSpPr txBox="1">
            <a:spLocks/>
          </p:cNvSpPr>
          <p:nvPr/>
        </p:nvSpPr>
        <p:spPr>
          <a:xfrm>
            <a:off x="6156462" y="2574161"/>
            <a:ext cx="5818228" cy="37717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L’Institu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national du sport du Québec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d’accompagnement en services médico-scientifiques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national d’entrainement Pierre-Harvey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 régionaux multisports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 soutien aux centres </a:t>
            </a:r>
            <a:r>
              <a:rPr lang="fr-CA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unisports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national d’entrainement Pierre-Harvey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1B8647-C965-41EC-BF5D-AD4D05D62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945" y="5563488"/>
            <a:ext cx="2590906" cy="782454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D52CD7-856E-4B47-94B7-0838FE337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768" y="5459726"/>
            <a:ext cx="1356253" cy="782454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14123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EB82515-FE80-4034-A3F8-C901BAA136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14" y="4841914"/>
            <a:ext cx="3037840" cy="1799590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3" y="1985569"/>
            <a:ext cx="6430228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Performances nationales et internationales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8F9032F-0366-4EBC-A76D-C7825F9E1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2">
            <a:off x="501988" y="2697988"/>
            <a:ext cx="3789747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2D05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782E7A3-8D09-4769-9E45-B7401AE0B3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827">
            <a:off x="4380719" y="3966106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2D05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CF39F4A-643E-4620-AC66-997C847405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304">
            <a:off x="7019730" y="2291642"/>
            <a:ext cx="3622406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2D05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750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7920000" y="21600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3" y="1985569"/>
            <a:ext cx="6430228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Performances nationales et internationales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08112D1-662C-451F-B902-CD94BF2C7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81001"/>
              </p:ext>
            </p:extLst>
          </p:nvPr>
        </p:nvGraphicFramePr>
        <p:xfrm>
          <a:off x="876000" y="2574162"/>
          <a:ext cx="10440000" cy="384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Worksheet" r:id="rId5" imgW="7210598" imgH="2657351" progId="Excel.Sheet.12">
                  <p:link updateAutomatic="1"/>
                </p:oleObj>
              </mc:Choice>
              <mc:Fallback>
                <p:oleObj name="Worksheet" r:id="rId5" imgW="7210598" imgH="2657351" progId="Excel.Sheet.12">
                  <p:link updateAutomatic="1"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308112D1-662C-451F-B902-CD94BF2C7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000" y="2574162"/>
                        <a:ext cx="10440000" cy="3847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FA22279-A60C-449B-A85B-79C5D7AB9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21943"/>
              </p:ext>
            </p:extLst>
          </p:nvPr>
        </p:nvGraphicFramePr>
        <p:xfrm>
          <a:off x="1308000" y="3324930"/>
          <a:ext cx="9576000" cy="281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Worksheet" r:id="rId7" imgW="5676871" imgH="1666956" progId="Excel.Sheet.12">
                  <p:link updateAutomatic="1"/>
                </p:oleObj>
              </mc:Choice>
              <mc:Fallback>
                <p:oleObj name="Worksheet" r:id="rId7" imgW="5676871" imgH="1666956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EFA22279-A60C-449B-A85B-79C5D7AB9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8000" y="3324930"/>
                        <a:ext cx="9576000" cy="2811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594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57283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Plan de développement de l’excellence 2019-2024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93949CA-92E7-42AB-9A03-7018549FD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6" y="2601005"/>
            <a:ext cx="3973524" cy="1800000"/>
          </a:xfrm>
          <a:prstGeom prst="rect">
            <a:avLst/>
          </a:prstGeom>
        </p:spPr>
      </p:pic>
      <p:pic>
        <p:nvPicPr>
          <p:cNvPr id="9" name="Image 8" descr="Une image contenant dessin, alimentation&#10;&#10;Description générée automatiquement">
            <a:extLst>
              <a:ext uri="{FF2B5EF4-FFF2-40B4-BE49-F238E27FC236}">
                <a16:creationId xmlns:a16="http://schemas.microsoft.com/office/drawing/2014/main" id="{D7C99EA5-8AF9-49EA-8E4C-B585A0B9D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" y="4371274"/>
            <a:ext cx="1628265" cy="1872000"/>
          </a:xfrm>
          <a:prstGeom prst="rect">
            <a:avLst/>
          </a:prstGeom>
          <a:effectLst>
            <a:outerShdw blurRad="25400" dist="25400" dir="2700000" algn="tl" rotWithShape="0">
              <a:schemeClr val="tx1"/>
            </a:outerShdw>
          </a:effectLst>
        </p:spPr>
      </p:pic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C372B65A-7115-4049-B8AE-7FC758530A51}"/>
              </a:ext>
            </a:extLst>
          </p:cNvPr>
          <p:cNvSpPr txBox="1">
            <a:spLocks/>
          </p:cNvSpPr>
          <p:nvPr/>
        </p:nvSpPr>
        <p:spPr>
          <a:xfrm>
            <a:off x="6096000" y="2601006"/>
            <a:ext cx="5252234" cy="25128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Partenariats améliorés et rapprochements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Calendriers de compétitions adaptés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Camps conjoints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 concertée pour aider Nordiq Canad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dans </a:t>
            </a: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développement de la vision et du plan </a:t>
            </a: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haute performance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 descr="Une image contenant extérieur, neige, personne, skiant&#10;&#10;Description générée automatiquement">
            <a:extLst>
              <a:ext uri="{FF2B5EF4-FFF2-40B4-BE49-F238E27FC236}">
                <a16:creationId xmlns:a16="http://schemas.microsoft.com/office/drawing/2014/main" id="{01B44BD1-95FA-4C81-BFDD-2185E255FD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916">
            <a:off x="3120206" y="4242140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2D050">
                <a:alpha val="7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Espace réservé du contenu 6">
            <a:extLst>
              <a:ext uri="{FF2B5EF4-FFF2-40B4-BE49-F238E27FC236}">
                <a16:creationId xmlns:a16="http://schemas.microsoft.com/office/drawing/2014/main" id="{E634C554-4BDF-4C6D-95BE-B68B9614F161}"/>
              </a:ext>
            </a:extLst>
          </p:cNvPr>
          <p:cNvSpPr txBox="1">
            <a:spLocks/>
          </p:cNvSpPr>
          <p:nvPr/>
        </p:nvSpPr>
        <p:spPr>
          <a:xfrm>
            <a:off x="6096000" y="5038640"/>
            <a:ext cx="5252234" cy="15399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Haute performance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d’une vision commune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Amorce d’un processus consultatif de développement d’un plan canadien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00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extérieur, personne, sport, skiant&#10;&#10;Description générée automatiquement">
            <a:extLst>
              <a:ext uri="{FF2B5EF4-FFF2-40B4-BE49-F238E27FC236}">
                <a16:creationId xmlns:a16="http://schemas.microsoft.com/office/drawing/2014/main" id="{DDA2A871-F593-497B-82AD-62D915902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26" y="4542980"/>
            <a:ext cx="4500722" cy="1800000"/>
          </a:xfrm>
          <a:prstGeom prst="rect">
            <a:avLst/>
          </a:prstGeom>
          <a:ln>
            <a:solidFill>
              <a:srgbClr val="002C5A"/>
            </a:solidFill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sp>
        <p:nvSpPr>
          <p:cNvPr id="16" name="Ovale 15"/>
          <p:cNvSpPr/>
          <p:nvPr/>
        </p:nvSpPr>
        <p:spPr>
          <a:xfrm>
            <a:off x="-1008262" y="-143058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D93EC21-E2C9-4A28-A43F-1A2E127814F6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6774551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Centre national d’entrainement Pierre-Harvey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 descr="Une image contenant personne, groupe, intérieur, photo&#10;&#10;Description générée automatiquement">
            <a:extLst>
              <a:ext uri="{FF2B5EF4-FFF2-40B4-BE49-F238E27FC236}">
                <a16:creationId xmlns:a16="http://schemas.microsoft.com/office/drawing/2014/main" id="{0485B3CE-832A-4182-A1DF-864DC824D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0" y="2574162"/>
            <a:ext cx="5314712" cy="1800000"/>
          </a:xfrm>
          <a:prstGeom prst="rect">
            <a:avLst/>
          </a:prstGeom>
          <a:ln>
            <a:solidFill>
              <a:srgbClr val="002C5A"/>
            </a:solidFill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pic>
        <p:nvPicPr>
          <p:cNvPr id="7" name="Image 6" descr="Une image contenant personne, intérieur, homme, femme&#10;&#10;Description générée automatiquement">
            <a:extLst>
              <a:ext uri="{FF2B5EF4-FFF2-40B4-BE49-F238E27FC236}">
                <a16:creationId xmlns:a16="http://schemas.microsoft.com/office/drawing/2014/main" id="{B10A6A12-526F-4599-A082-85955E1632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60" y="4540101"/>
            <a:ext cx="2884507" cy="1800000"/>
          </a:xfrm>
          <a:prstGeom prst="rect">
            <a:avLst/>
          </a:prstGeom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sp>
        <p:nvSpPr>
          <p:cNvPr id="19" name="Espace réservé du contenu 6">
            <a:extLst>
              <a:ext uri="{FF2B5EF4-FFF2-40B4-BE49-F238E27FC236}">
                <a16:creationId xmlns:a16="http://schemas.microsoft.com/office/drawing/2014/main" id="{555B385F-DB59-4CD5-90C6-4621FE9F28EC}"/>
              </a:ext>
            </a:extLst>
          </p:cNvPr>
          <p:cNvSpPr txBox="1">
            <a:spLocks/>
          </p:cNvSpPr>
          <p:nvPr/>
        </p:nvSpPr>
        <p:spPr>
          <a:xfrm>
            <a:off x="6560456" y="2601007"/>
            <a:ext cx="5007430" cy="18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 Harvey toujours impliqué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Réduction importante des subventions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Soutien financier significatif de part de la communauté d’affaires de Québec</a:t>
            </a:r>
            <a:endParaRPr lang="fr-C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AA38A0A4-4D62-4825-8F98-C71A67424DDB}"/>
              </a:ext>
            </a:extLst>
          </p:cNvPr>
          <p:cNvSpPr txBox="1">
            <a:spLocks/>
          </p:cNvSpPr>
          <p:nvPr/>
        </p:nvSpPr>
        <p:spPr>
          <a:xfrm>
            <a:off x="7010400" y="4697894"/>
            <a:ext cx="4779600" cy="1663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Bouchard de retour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Rôle accru de François Pepin à la coordination des Équipes du Québec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provincial CNEPH-SFQ</a:t>
            </a:r>
          </a:p>
        </p:txBody>
      </p:sp>
    </p:spTree>
    <p:extLst>
      <p:ext uri="{BB962C8B-B14F-4D97-AF65-F5344CB8AC3E}">
        <p14:creationId xmlns:p14="http://schemas.microsoft.com/office/powerpoint/2010/main" val="2489067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1548000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955E8E2-5A14-4B2F-956D-D901F3483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356726"/>
              </p:ext>
            </p:extLst>
          </p:nvPr>
        </p:nvGraphicFramePr>
        <p:xfrm>
          <a:off x="1056000" y="2693988"/>
          <a:ext cx="10080000" cy="225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Worksheet" r:id="rId5" imgW="6543776" imgH="1466830" progId="Excel.Sheet.12">
                  <p:link updateAutomatic="1"/>
                </p:oleObj>
              </mc:Choice>
              <mc:Fallback>
                <p:oleObj name="Worksheet" r:id="rId5" imgW="6543776" imgH="1466830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955E8E2-5A14-4B2F-956D-D901F3483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6000" y="2693988"/>
                        <a:ext cx="10080000" cy="225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52E878A-0B47-487E-9002-F15E16045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05479"/>
              </p:ext>
            </p:extLst>
          </p:nvPr>
        </p:nvGraphicFramePr>
        <p:xfrm>
          <a:off x="1056000" y="2193924"/>
          <a:ext cx="10080000" cy="38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Worksheet" r:id="rId7" imgW="6543776" imgH="2467080" progId="Excel.Sheet.12">
                  <p:link updateAutomatic="1"/>
                </p:oleObj>
              </mc:Choice>
              <mc:Fallback>
                <p:oleObj name="Worksheet" r:id="rId7" imgW="6543776" imgH="2467080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552E878A-0B47-487E-9002-F15E16045B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6000" y="2193924"/>
                        <a:ext cx="10080000" cy="38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74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clôture, extérieur, gens&#10;&#10;Description générée automatiquement">
            <a:extLst>
              <a:ext uri="{FF2B5EF4-FFF2-40B4-BE49-F238E27FC236}">
                <a16:creationId xmlns:a16="http://schemas.microsoft.com/office/drawing/2014/main" id="{5A2833A1-6BD6-4B62-9982-6AB1B561A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57" y="1324910"/>
            <a:ext cx="3696320" cy="2772000"/>
          </a:xfrm>
          <a:prstGeom prst="rect">
            <a:avLst/>
          </a:prstGeom>
          <a:ln>
            <a:solidFill>
              <a:srgbClr val="002C5A"/>
            </a:solidFill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sp>
        <p:nvSpPr>
          <p:cNvPr id="16" name="Ovale 15"/>
          <p:cNvSpPr/>
          <p:nvPr/>
        </p:nvSpPr>
        <p:spPr>
          <a:xfrm>
            <a:off x="1800000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 descr="Une image contenant extérieur, personne, neige, gens&#10;&#10;Description générée automatiquement">
            <a:extLst>
              <a:ext uri="{FF2B5EF4-FFF2-40B4-BE49-F238E27FC236}">
                <a16:creationId xmlns:a16="http://schemas.microsoft.com/office/drawing/2014/main" id="{DF908EC7-33E3-4F99-AD51-12F794C06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000"/>
            <a:ext cx="4896420" cy="3672000"/>
          </a:xfrm>
          <a:prstGeom prst="rect">
            <a:avLst/>
          </a:prstGeom>
          <a:ln>
            <a:solidFill>
              <a:srgbClr val="002C5A"/>
            </a:solidFill>
          </a:ln>
          <a:effectLst>
            <a:outerShdw blurRad="50800" dist="38100" dir="2700000" algn="tl" rotWithShape="0">
              <a:srgbClr val="92D050">
                <a:alpha val="70000"/>
              </a:srgbClr>
            </a:outerShdw>
          </a:effectLst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9955E8E2-5A14-4B2F-956D-D901F3483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494836"/>
              </p:ext>
            </p:extLst>
          </p:nvPr>
        </p:nvGraphicFramePr>
        <p:xfrm>
          <a:off x="332191" y="2116285"/>
          <a:ext cx="7200000" cy="161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Worksheet" r:id="rId7" imgW="6543776" imgH="1466830" progId="Excel.Sheet.12">
                  <p:link updateAutomatic="1"/>
                </p:oleObj>
              </mc:Choice>
              <mc:Fallback>
                <p:oleObj name="Worksheet" r:id="rId7" imgW="6543776" imgH="1466830" progId="Excel.Sheet.12">
                  <p:link updateAutomatic="1"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9955E8E2-5A14-4B2F-956D-D901F3483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191" y="2116285"/>
                        <a:ext cx="7200000" cy="161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52E878A-0B47-487E-9002-F15E16045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138285"/>
              </p:ext>
            </p:extLst>
          </p:nvPr>
        </p:nvGraphicFramePr>
        <p:xfrm>
          <a:off x="4774690" y="3868901"/>
          <a:ext cx="7200000" cy="271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Worksheet" r:id="rId9" imgW="6543776" imgH="2467080" progId="Excel.Sheet.12">
                  <p:link updateAutomatic="1"/>
                </p:oleObj>
              </mc:Choice>
              <mc:Fallback>
                <p:oleObj name="Worksheet" r:id="rId9" imgW="6543776" imgH="2467080" progId="Excel.Sheet.12">
                  <p:link updateAutomatic="1"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552E878A-0B47-487E-9002-F15E16045B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74690" y="3868901"/>
                        <a:ext cx="7200000" cy="2714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</p:spTree>
    <p:extLst>
      <p:ext uri="{BB962C8B-B14F-4D97-AF65-F5344CB8AC3E}">
        <p14:creationId xmlns:p14="http://schemas.microsoft.com/office/powerpoint/2010/main" val="513533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1800000" y="-143058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e 11"/>
          <p:cNvSpPr/>
          <p:nvPr/>
        </p:nvSpPr>
        <p:spPr>
          <a:xfrm>
            <a:off x="332191" y="4048459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70919C-3C4D-4303-AF17-A20012CE866A}"/>
              </a:ext>
            </a:extLst>
          </p:cNvPr>
          <p:cNvSpPr/>
          <p:nvPr/>
        </p:nvSpPr>
        <p:spPr>
          <a:xfrm>
            <a:off x="0" y="1631893"/>
            <a:ext cx="5760000" cy="72000"/>
          </a:xfrm>
          <a:prstGeom prst="rect">
            <a:avLst/>
          </a:prstGeom>
          <a:gradFill flip="none" rotWithShape="1">
            <a:gsLst>
              <a:gs pos="0">
                <a:srgbClr val="7ABA05">
                  <a:alpha val="80000"/>
                </a:srgbClr>
              </a:gs>
              <a:gs pos="73000">
                <a:srgbClr val="4FBEE6"/>
              </a:gs>
              <a:gs pos="39000">
                <a:srgbClr val="7ABA05"/>
              </a:gs>
              <a:gs pos="100000">
                <a:srgbClr val="04244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FE4FA40-C7AE-4E48-9C8E-85FEBFF45D8E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Développer l’excellence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A1A50A1-2D83-482F-A671-74D22330F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652715"/>
              </p:ext>
            </p:extLst>
          </p:nvPr>
        </p:nvGraphicFramePr>
        <p:xfrm>
          <a:off x="1416000" y="1800000"/>
          <a:ext cx="9360000" cy="215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Worksheet" r:id="rId5" imgW="5514988" imgH="1266705" progId="Excel.Sheet.12">
                  <p:link updateAutomatic="1"/>
                </p:oleObj>
              </mc:Choice>
              <mc:Fallback>
                <p:oleObj name="Worksheet" r:id="rId5" imgW="5514988" imgH="1266705" progId="Excel.Sheet.12">
                  <p:link updateAutomatic="1"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DA1A50A1-2D83-482F-A671-74D22330F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000" y="1800000"/>
                        <a:ext cx="9360000" cy="2150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FA63CCC-6B37-4949-8C59-F8BBDE076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2008"/>
              </p:ext>
            </p:extLst>
          </p:nvPr>
        </p:nvGraphicFramePr>
        <p:xfrm>
          <a:off x="1416000" y="1800000"/>
          <a:ext cx="9360000" cy="484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Worksheet" r:id="rId7" imgW="5524444" imgH="2857476" progId="Excel.Sheet.12">
                  <p:link updateAutomatic="1"/>
                </p:oleObj>
              </mc:Choice>
              <mc:Fallback>
                <p:oleObj name="Worksheet" r:id="rId7" imgW="5524444" imgH="2857476" progId="Excel.Sheet.12">
                  <p:link updateAutomatic="1"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AFA63CCC-6B37-4949-8C59-F8BBDE0765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6000" y="1800000"/>
                        <a:ext cx="9360000" cy="4841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296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1070</Words>
  <Application>Microsoft Office PowerPoint</Application>
  <PresentationFormat>Grand écran</PresentationFormat>
  <Paragraphs>79</Paragraphs>
  <Slides>13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Liens</vt:lpstr>
      </vt:variant>
      <vt:variant>
        <vt:i4>15</vt:i4>
      </vt:variant>
      <vt:variant>
        <vt:lpstr>Titres des diapositives</vt:lpstr>
      </vt:variant>
      <vt:variant>
        <vt:i4>13</vt:i4>
      </vt:variant>
    </vt:vector>
  </HeadingPairs>
  <TitlesOfParts>
    <vt:vector size="35" baseType="lpstr">
      <vt:lpstr>Arial</vt:lpstr>
      <vt:lpstr>Calibri</vt:lpstr>
      <vt:lpstr>Sony Sketch EF</vt:lpstr>
      <vt:lpstr>Symbol</vt:lpstr>
      <vt:lpstr>Trebuchet MS</vt:lpstr>
      <vt:lpstr>Tropical Summer Brush</vt:lpstr>
      <vt:lpstr>Berlin</vt:lpstr>
      <vt:lpstr>https://d.docs.live.net/3b10ae487f77114d/01-SFQ/CA%20et%20AGA/2020-2021/20200912-AGA/Rapport%20annuel/Copies%20de%20travail/2020_Rapport%20annuel_données.v4.xlsx!2020%20JBB2!L2C38:L15C42</vt:lpstr>
      <vt:lpstr>https://d.docs.live.net/3b10ae487f77114d/01-SFQ/CA%20et%20AGA/2020-2021/20200912-AGA/Rapport%20annuel/Copies%20de%20travail/2020_Rapport%20annuel_données.v4.xlsx!2020%20JBB2!L1C1:L9C7</vt:lpstr>
      <vt:lpstr>https://d.docs.live.net/3b10ae487f77114d/01-SFQ/CA%20et%20AGA/2020-2021/20200912-AGA/Rapport%20annuel/Copies%20de%20travail/2020_Rapport%20annuel_données.v4.xlsx!2020%20JBB2!L2C26:L9C30</vt:lpstr>
      <vt:lpstr>https://d.docs.live.net/3b10ae487f77114d/01-SFQ/CA%20et%20AGA/2020-2021/20200912-AGA/Rapport%20annuel/Copies%20de%20travail/2020_Rapport%20annuel_données.v4.xlsx!2020%20JBB2!L2C32:L14C36</vt:lpstr>
      <vt:lpstr>https://d.docs.live.net/3b10ae487f77114d/01-SFQ/CA%20et%20AGA/2020-2021/20200912-AGA/Rapport%20annuel/Copies%20de%20travail/2020_Rapport%20annuel_données.v4.xlsx!2020%20JBB2!L2C26:L9C30</vt:lpstr>
      <vt:lpstr>https://d.docs.live.net/3b10ae487f77114d/01-SFQ/CA%20et%20AGA/2020-2021/20200912-AGA/Rapport%20annuel/Copies%20de%20travail/2020_Rapport%20annuel_données.v4.xlsx!2020%20JBB2!L2C32:L14C36</vt:lpstr>
      <vt:lpstr>https://d.docs.live.net/3b10ae487f77114d/01-SFQ/CA%20et%20AGA/2020-2021/20200912-AGA/Rapport%20annuel/Copies%20de%20travail/2020_Rapport%20annuel_données.v4.xlsx!2020%20JBB2!L2C15:L8C18</vt:lpstr>
      <vt:lpstr>https://d.docs.live.net/3b10ae487f77114d/01-SFQ/CA%20et%20AGA/2020-2021/20200912-AGA/Rapport%20annuel/Copies%20de%20travail/2020_Rapport%20annuel_données.v4.xlsx!2020%20JBB2!L2C44:L16C46</vt:lpstr>
      <vt:lpstr>https://d.docs.live.net/3b10ae487f77114d/01-SFQ/CA%20et%20AGA/2020-2021/20200912-AGA/Rapport%20annuel/Copies%20de%20travail/2020_Rapport%20annuel_données.v4.xlsx!2020%20JBB2!L2C15:L8C18</vt:lpstr>
      <vt:lpstr>https://d.docs.live.net/3b10ae487f77114d/01-SFQ/CA%20et%20AGA/2020-2021/20200912-AGA/Rapport%20annuel/Copies%20de%20travail/2020_Rapport%20annuel_données.v4.xlsx!2020%20JBB2!L2C20:L9C24</vt:lpstr>
      <vt:lpstr>https://d.docs.live.net/3b10ae487f77114d/01-SFQ/CA%20et%20AGA/2020-2021/20200912-AGA/Rapport%20annuel/Copies%20de%20travail/2020_Rapport%20annuel_données.v4.xlsx!2020%20JBB2!L2C44:L16C46</vt:lpstr>
      <vt:lpstr>https://d.docs.live.net/3b10ae487f77114d/01-SFQ/CA%20et%20AGA/2020-2021/20200912-AGA/Rapport%20annuel/Copies%20de%20travail/2020_Rapport%20annuel_données.v4.xlsx!2020%20CQ%20(3)!%5b2020_Rapport%20annuel_données.v4.xlsx%5d2020%20CQ%20(3)%20Graphique%202</vt:lpstr>
      <vt:lpstr>https://d.docs.live.net/3b10ae487f77114d/01-SFQ/CA%20et%20AGA/2020-2021/20200912-AGA/Rapport%20annuel/Copies%20de%20travail/2020_Rapport%20annuel_données.v4.xlsx!2020%20CQ%20(3)!L1C1:L7C4</vt:lpstr>
      <vt:lpstr>https://d.docs.live.net/3b10ae487f77114d/01-SFQ/CA%20et%20AGA/2020-2021/20200912-AGA/Rapport%20annuel/Copies%20de%20travail/2020_Rapport%20annuel_données.v4.xlsx!2020%20CQ%20(3)!L1C1:L7C4</vt:lpstr>
      <vt:lpstr>https://d.docs.live.net/3b10ae487f77114d/01-SFQ/CA%20et%20AGA/2020-2021/20200912-AGA/Rapport%20annuel/Copies%20de%20travail/2020_Rapport%20annuel_données.v4.xlsx!2020%20CQ%20(3)!L70C1:L91C7</vt:lpstr>
      <vt:lpstr>Développement de l’excellence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Alexandre Carpentier</dc:creator>
  <cp:lastModifiedBy>Claude Alexandre Carpentier</cp:lastModifiedBy>
  <cp:revision>16</cp:revision>
  <dcterms:created xsi:type="dcterms:W3CDTF">2020-08-18T18:01:36Z</dcterms:created>
  <dcterms:modified xsi:type="dcterms:W3CDTF">2020-09-10T14:02:31Z</dcterms:modified>
</cp:coreProperties>
</file>