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58" r:id="rId4"/>
    <p:sldId id="275" r:id="rId5"/>
    <p:sldId id="274" r:id="rId6"/>
    <p:sldId id="259" r:id="rId7"/>
    <p:sldId id="260" r:id="rId8"/>
    <p:sldId id="261" r:id="rId9"/>
    <p:sldId id="278" r:id="rId10"/>
    <p:sldId id="279" r:id="rId11"/>
    <p:sldId id="264" r:id="rId12"/>
    <p:sldId id="262" r:id="rId13"/>
    <p:sldId id="263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0DC6E8D5-82F4-4416-858E-DD07B4BC42D7}">
          <p14:sldIdLst>
            <p14:sldId id="256"/>
            <p14:sldId id="257"/>
            <p14:sldId id="258"/>
            <p14:sldId id="275"/>
            <p14:sldId id="274"/>
            <p14:sldId id="259"/>
            <p14:sldId id="260"/>
          </p14:sldIdLst>
        </p14:section>
        <p14:section name="Fonctionnement du c.a." id="{45214478-A7A2-431C-B825-C93801107143}">
          <p14:sldIdLst>
            <p14:sldId id="261"/>
            <p14:sldId id="278"/>
            <p14:sldId id="279"/>
            <p14:sldId id="264"/>
            <p14:sldId id="262"/>
            <p14:sldId id="263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B6B6"/>
    <a:srgbClr val="7AC512"/>
    <a:srgbClr val="13AAD9"/>
    <a:srgbClr val="04244D"/>
    <a:srgbClr val="F05D2F"/>
    <a:srgbClr val="64BC10"/>
    <a:srgbClr val="508927"/>
    <a:srgbClr val="F8951E"/>
    <a:srgbClr val="7ABA05"/>
    <a:srgbClr val="6149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18" autoAdjust="0"/>
    <p:restoredTop sz="94660"/>
  </p:normalViewPr>
  <p:slideViewPr>
    <p:cSldViewPr snapToGrid="0">
      <p:cViewPr varScale="1">
        <p:scale>
          <a:sx n="68" d="100"/>
          <a:sy n="68" d="100"/>
        </p:scale>
        <p:origin x="77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7970E8-85AE-4B0F-B188-83D122064091}" type="datetimeFigureOut">
              <a:rPr lang="fr-CA" smtClean="0"/>
              <a:t>2019-05-21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6AE927-5486-4C63-8D22-DE000AE15D6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968494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6AE927-5486-4C63-8D22-DE000AE15D6F}" type="slidenum">
              <a:rPr lang="fr-CA" smtClean="0"/>
              <a:t>1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3649565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6AE927-5486-4C63-8D22-DE000AE15D6F}" type="slidenum">
              <a:rPr lang="fr-CA" smtClean="0"/>
              <a:t>10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0347814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6AE927-5486-4C63-8D22-DE000AE15D6F}" type="slidenum">
              <a:rPr lang="fr-CA" smtClean="0"/>
              <a:t>11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896193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6AE927-5486-4C63-8D22-DE000AE15D6F}" type="slidenum">
              <a:rPr lang="fr-CA" smtClean="0"/>
              <a:t>12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9422262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6AE927-5486-4C63-8D22-DE000AE15D6F}" type="slidenum">
              <a:rPr lang="fr-CA" smtClean="0"/>
              <a:t>13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398418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6AE927-5486-4C63-8D22-DE000AE15D6F}" type="slidenum">
              <a:rPr lang="fr-CA" smtClean="0"/>
              <a:t>2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931183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6AE927-5486-4C63-8D22-DE000AE15D6F}" type="slidenum">
              <a:rPr lang="fr-CA" smtClean="0"/>
              <a:t>3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997276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6AE927-5486-4C63-8D22-DE000AE15D6F}" type="slidenum">
              <a:rPr lang="fr-CA" smtClean="0"/>
              <a:t>4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189600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6AE927-5486-4C63-8D22-DE000AE15D6F}" type="slidenum">
              <a:rPr lang="fr-CA" smtClean="0"/>
              <a:t>5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554603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6AE927-5486-4C63-8D22-DE000AE15D6F}" type="slidenum">
              <a:rPr lang="fr-CA" smtClean="0"/>
              <a:t>6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870516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6AE927-5486-4C63-8D22-DE000AE15D6F}" type="slidenum">
              <a:rPr lang="fr-CA" smtClean="0"/>
              <a:t>7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298454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6AE927-5486-4C63-8D22-DE000AE15D6F}" type="slidenum">
              <a:rPr lang="fr-CA" smtClean="0"/>
              <a:t>8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289814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6AE927-5486-4C63-8D22-DE000AE15D6F}" type="slidenum">
              <a:rPr lang="fr-CA" smtClean="0"/>
              <a:t>9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109645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FD22E-E81C-472F-A560-A4400E6C9968}" type="datetimeFigureOut">
              <a:rPr lang="fr-CA" smtClean="0"/>
              <a:t>2019-05-21</a:t>
            </a:fld>
            <a:endParaRPr lang="fr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36746-1442-47F3-8A2E-C3C6B6F48D41}" type="slidenum">
              <a:rPr lang="fr-CA" smtClean="0"/>
              <a:t>‹N°›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939674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FD22E-E81C-472F-A560-A4400E6C9968}" type="datetimeFigureOut">
              <a:rPr lang="fr-CA" smtClean="0"/>
              <a:t>2019-05-21</a:t>
            </a:fld>
            <a:endParaRPr lang="fr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36746-1442-47F3-8A2E-C3C6B6F48D41}" type="slidenum">
              <a:rPr lang="fr-CA" smtClean="0"/>
              <a:t>‹N°›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403388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FD22E-E81C-472F-A560-A4400E6C9968}" type="datetimeFigureOut">
              <a:rPr lang="fr-CA" smtClean="0"/>
              <a:t>2019-05-21</a:t>
            </a:fld>
            <a:endParaRPr lang="fr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36746-1442-47F3-8A2E-C3C6B6F48D41}" type="slidenum">
              <a:rPr lang="fr-CA" smtClean="0"/>
              <a:t>‹N°›</a:t>
            </a:fld>
            <a:endParaRPr lang="fr-CA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797806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FD22E-E81C-472F-A560-A4400E6C9968}" type="datetimeFigureOut">
              <a:rPr lang="fr-CA" smtClean="0"/>
              <a:t>2019-05-21</a:t>
            </a:fld>
            <a:endParaRPr lang="fr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36746-1442-47F3-8A2E-C3C6B6F48D41}" type="slidenum">
              <a:rPr lang="fr-CA" smtClean="0"/>
              <a:t>‹N°›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4982131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FD22E-E81C-472F-A560-A4400E6C9968}" type="datetimeFigureOut">
              <a:rPr lang="fr-CA" smtClean="0"/>
              <a:t>2019-05-21</a:t>
            </a:fld>
            <a:endParaRPr lang="fr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36746-1442-47F3-8A2E-C3C6B6F48D41}" type="slidenum">
              <a:rPr lang="fr-CA" smtClean="0"/>
              <a:t>‹N°›</a:t>
            </a:fld>
            <a:endParaRPr lang="fr-CA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607824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FD22E-E81C-472F-A560-A4400E6C9968}" type="datetimeFigureOut">
              <a:rPr lang="fr-CA" smtClean="0"/>
              <a:t>2019-05-21</a:t>
            </a:fld>
            <a:endParaRPr lang="fr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36746-1442-47F3-8A2E-C3C6B6F48D41}" type="slidenum">
              <a:rPr lang="fr-CA" smtClean="0"/>
              <a:t>‹N°›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5078614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FD22E-E81C-472F-A560-A4400E6C9968}" type="datetimeFigureOut">
              <a:rPr lang="fr-CA" smtClean="0"/>
              <a:t>2019-05-21</a:t>
            </a:fld>
            <a:endParaRPr lang="fr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36746-1442-47F3-8A2E-C3C6B6F48D41}" type="slidenum">
              <a:rPr lang="fr-CA" smtClean="0"/>
              <a:t>‹N°›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2776844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FD22E-E81C-472F-A560-A4400E6C9968}" type="datetimeFigureOut">
              <a:rPr lang="fr-CA" smtClean="0"/>
              <a:t>2019-05-21</a:t>
            </a:fld>
            <a:endParaRPr lang="fr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36746-1442-47F3-8A2E-C3C6B6F48D41}" type="slidenum">
              <a:rPr lang="fr-CA" smtClean="0"/>
              <a:t>‹N°›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667383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FD22E-E81C-472F-A560-A4400E6C9968}" type="datetimeFigureOut">
              <a:rPr lang="fr-CA" smtClean="0"/>
              <a:t>2019-05-21</a:t>
            </a:fld>
            <a:endParaRPr lang="fr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36746-1442-47F3-8A2E-C3C6B6F48D41}" type="slidenum">
              <a:rPr lang="fr-CA" smtClean="0"/>
              <a:t>‹N°›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073993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FD22E-E81C-472F-A560-A4400E6C9968}" type="datetimeFigureOut">
              <a:rPr lang="fr-CA" smtClean="0"/>
              <a:t>2019-05-21</a:t>
            </a:fld>
            <a:endParaRPr lang="fr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36746-1442-47F3-8A2E-C3C6B6F48D41}" type="slidenum">
              <a:rPr lang="fr-CA" smtClean="0"/>
              <a:t>‹N°›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646763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FD22E-E81C-472F-A560-A4400E6C9968}" type="datetimeFigureOut">
              <a:rPr lang="fr-CA" smtClean="0"/>
              <a:t>2019-05-21</a:t>
            </a:fld>
            <a:endParaRPr lang="fr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36746-1442-47F3-8A2E-C3C6B6F48D41}" type="slidenum">
              <a:rPr lang="fr-CA" smtClean="0"/>
              <a:t>‹N°›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551313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FD22E-E81C-472F-A560-A4400E6C9968}" type="datetimeFigureOut">
              <a:rPr lang="fr-CA" smtClean="0"/>
              <a:t>2019-05-21</a:t>
            </a:fld>
            <a:endParaRPr lang="fr-C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36746-1442-47F3-8A2E-C3C6B6F48D41}" type="slidenum">
              <a:rPr lang="fr-CA" smtClean="0"/>
              <a:t>‹N°›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636034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FD22E-E81C-472F-A560-A4400E6C9968}" type="datetimeFigureOut">
              <a:rPr lang="fr-CA" smtClean="0"/>
              <a:t>2019-05-21</a:t>
            </a:fld>
            <a:endParaRPr lang="fr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36746-1442-47F3-8A2E-C3C6B6F48D41}" type="slidenum">
              <a:rPr lang="fr-CA" smtClean="0"/>
              <a:t>‹N°›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569142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FD22E-E81C-472F-A560-A4400E6C9968}" type="datetimeFigureOut">
              <a:rPr lang="fr-CA" smtClean="0"/>
              <a:t>2019-05-21</a:t>
            </a:fld>
            <a:endParaRPr lang="fr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36746-1442-47F3-8A2E-C3C6B6F48D41}" type="slidenum">
              <a:rPr lang="fr-CA" smtClean="0"/>
              <a:t>‹N°›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975007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FD22E-E81C-472F-A560-A4400E6C9968}" type="datetimeFigureOut">
              <a:rPr lang="fr-CA" smtClean="0"/>
              <a:t>2019-05-21</a:t>
            </a:fld>
            <a:endParaRPr lang="fr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36746-1442-47F3-8A2E-C3C6B6F48D41}" type="slidenum">
              <a:rPr lang="fr-CA" smtClean="0"/>
              <a:t>‹N°›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342215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dirty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FD22E-E81C-472F-A560-A4400E6C9968}" type="datetimeFigureOut">
              <a:rPr lang="fr-CA" smtClean="0"/>
              <a:t>2019-05-21</a:t>
            </a:fld>
            <a:endParaRPr lang="fr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36746-1442-47F3-8A2E-C3C6B6F48D41}" type="slidenum">
              <a:rPr lang="fr-CA" smtClean="0"/>
              <a:t>‹N°›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190681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0FD22E-E81C-472F-A560-A4400E6C9968}" type="datetimeFigureOut">
              <a:rPr lang="fr-CA" smtClean="0"/>
              <a:t>2019-05-21</a:t>
            </a:fld>
            <a:endParaRPr lang="fr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6436746-1442-47F3-8A2E-C3C6B6F48D41}" type="slidenum">
              <a:rPr lang="fr-CA" smtClean="0"/>
              <a:t>‹N°›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495516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95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9B6A14F7-CC83-4722-B948-C77EF52282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3"/>
            <a:ext cx="12192001" cy="685802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1FD1CAA3-F07B-4451-A14C-176BCB1FC0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15642" y="5006"/>
            <a:ext cx="6576358" cy="6852994"/>
          </a:xfrm>
          <a:custGeom>
            <a:avLst/>
            <a:gdLst>
              <a:gd name="connsiteX0" fmla="*/ 354282 w 6576358"/>
              <a:gd name="connsiteY0" fmla="*/ 0 h 6852994"/>
              <a:gd name="connsiteX1" fmla="*/ 4629134 w 6576358"/>
              <a:gd name="connsiteY1" fmla="*/ 0 h 6852994"/>
              <a:gd name="connsiteX2" fmla="*/ 6401647 w 6576358"/>
              <a:gd name="connsiteY2" fmla="*/ 0 h 6852994"/>
              <a:gd name="connsiteX3" fmla="*/ 6576358 w 6576358"/>
              <a:gd name="connsiteY3" fmla="*/ 0 h 6852994"/>
              <a:gd name="connsiteX4" fmla="*/ 6576358 w 6576358"/>
              <a:gd name="connsiteY4" fmla="*/ 6852994 h 6852994"/>
              <a:gd name="connsiteX5" fmla="*/ 6401647 w 6576358"/>
              <a:gd name="connsiteY5" fmla="*/ 6852994 h 6852994"/>
              <a:gd name="connsiteX6" fmla="*/ 4629134 w 6576358"/>
              <a:gd name="connsiteY6" fmla="*/ 6852994 h 6852994"/>
              <a:gd name="connsiteX7" fmla="*/ 0 w 6576358"/>
              <a:gd name="connsiteY7" fmla="*/ 6852994 h 6852994"/>
              <a:gd name="connsiteX8" fmla="*/ 0 w 6576358"/>
              <a:gd name="connsiteY8" fmla="*/ 6852993 h 6852994"/>
              <a:gd name="connsiteX9" fmla="*/ 3528116 w 6576358"/>
              <a:gd name="connsiteY9" fmla="*/ 6852993 h 68529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576358" h="6852994">
                <a:moveTo>
                  <a:pt x="354282" y="0"/>
                </a:moveTo>
                <a:lnTo>
                  <a:pt x="4629134" y="0"/>
                </a:lnTo>
                <a:lnTo>
                  <a:pt x="6401647" y="0"/>
                </a:lnTo>
                <a:lnTo>
                  <a:pt x="6576358" y="0"/>
                </a:lnTo>
                <a:lnTo>
                  <a:pt x="6576358" y="6852994"/>
                </a:lnTo>
                <a:lnTo>
                  <a:pt x="6401647" y="6852994"/>
                </a:lnTo>
                <a:lnTo>
                  <a:pt x="4629134" y="6852994"/>
                </a:lnTo>
                <a:lnTo>
                  <a:pt x="0" y="6852994"/>
                </a:lnTo>
                <a:lnTo>
                  <a:pt x="0" y="6852993"/>
                </a:lnTo>
                <a:lnTo>
                  <a:pt x="3528116" y="6852993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7064E9F3-22B4-4741-8A27-886E7F238D0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/>
          </a:blip>
          <a:srcRect t="966" r="-2" b="-2"/>
          <a:stretch/>
        </p:blipFill>
        <p:spPr>
          <a:xfrm>
            <a:off x="-4" y="27"/>
            <a:ext cx="9361717" cy="6858000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6F711AC5-6CC8-490E-A9ED-F366377B31E6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11" r="-1" b="-1"/>
          <a:stretch/>
        </p:blipFill>
        <p:spPr>
          <a:xfrm>
            <a:off x="5790356" y="5006"/>
            <a:ext cx="6401647" cy="6852994"/>
          </a:xfrm>
          <a:custGeom>
            <a:avLst/>
            <a:gdLst>
              <a:gd name="connsiteX0" fmla="*/ 354282 w 6401647"/>
              <a:gd name="connsiteY0" fmla="*/ 0 h 6852994"/>
              <a:gd name="connsiteX1" fmla="*/ 6401647 w 6401647"/>
              <a:gd name="connsiteY1" fmla="*/ 0 h 6852994"/>
              <a:gd name="connsiteX2" fmla="*/ 6401647 w 6401647"/>
              <a:gd name="connsiteY2" fmla="*/ 6852994 h 6852994"/>
              <a:gd name="connsiteX3" fmla="*/ 0 w 6401647"/>
              <a:gd name="connsiteY3" fmla="*/ 6852994 h 6852994"/>
              <a:gd name="connsiteX4" fmla="*/ 0 w 6401647"/>
              <a:gd name="connsiteY4" fmla="*/ 6852993 h 6852994"/>
              <a:gd name="connsiteX5" fmla="*/ 3528116 w 6401647"/>
              <a:gd name="connsiteY5" fmla="*/ 6852993 h 68529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401647" h="6852994">
                <a:moveTo>
                  <a:pt x="354282" y="0"/>
                </a:moveTo>
                <a:lnTo>
                  <a:pt x="6401647" y="0"/>
                </a:lnTo>
                <a:lnTo>
                  <a:pt x="6401647" y="6852994"/>
                </a:lnTo>
                <a:lnTo>
                  <a:pt x="0" y="6852994"/>
                </a:lnTo>
                <a:lnTo>
                  <a:pt x="0" y="6852993"/>
                </a:lnTo>
                <a:lnTo>
                  <a:pt x="3528116" y="6852993"/>
                </a:lnTo>
                <a:close/>
              </a:path>
            </a:pathLst>
          </a:custGeom>
          <a:gradFill flip="none" rotWithShape="1">
            <a:gsLst>
              <a:gs pos="0">
                <a:srgbClr val="CBEA12"/>
              </a:gs>
              <a:gs pos="35000">
                <a:srgbClr val="7AC512"/>
              </a:gs>
              <a:gs pos="64000">
                <a:srgbClr val="F8951E"/>
              </a:gs>
              <a:gs pos="100000">
                <a:srgbClr val="F8951E"/>
              </a:gs>
            </a:gsLst>
            <a:path path="circle">
              <a:fillToRect l="100000" t="100000"/>
            </a:path>
            <a:tileRect r="-100000" b="-100000"/>
          </a:gradFill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26C7E858-7DD4-4473-B142-FDCAEF61A36E}"/>
              </a:ext>
            </a:extLst>
          </p:cNvPr>
          <p:cNvSpPr txBox="1"/>
          <p:nvPr/>
        </p:nvSpPr>
        <p:spPr>
          <a:xfrm>
            <a:off x="1103258" y="154820"/>
            <a:ext cx="10188855" cy="9047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800" b="1" spc="30" dirty="0">
                <a:solidFill>
                  <a:schemeClr val="bg1">
                    <a:lumMod val="65000"/>
                    <a:lumOff val="35000"/>
                  </a:schemeClr>
                </a:solidFill>
                <a:effectLst>
                  <a:outerShdw blurRad="50800" dist="38100" dir="2700000" algn="tl" rotWithShape="0">
                    <a:schemeClr val="tx1"/>
                  </a:outerShdw>
                </a:effectLst>
                <a:latin typeface="+mj-lt"/>
                <a:ea typeface="+mj-ea"/>
                <a:cs typeface="+mj-cs"/>
              </a:rPr>
              <a:t>Guide de politiques sur la </a:t>
            </a:r>
            <a:r>
              <a:rPr lang="fr-CA" sz="2800" b="1" spc="30" dirty="0">
                <a:solidFill>
                  <a:schemeClr val="bg1">
                    <a:lumMod val="65000"/>
                    <a:lumOff val="35000"/>
                  </a:schemeClr>
                </a:solidFill>
                <a:effectLst>
                  <a:outerShdw blurRad="50800" dist="38100" dir="2700000" algn="tl" rotWithShape="0">
                    <a:schemeClr val="tx1"/>
                  </a:outerShdw>
                </a:effectLst>
                <a:latin typeface="+mj-lt"/>
                <a:ea typeface="+mj-ea"/>
                <a:cs typeface="+mj-cs"/>
              </a:rPr>
              <a:t>gouvernance</a:t>
            </a:r>
            <a:r>
              <a:rPr lang="en-US" sz="2800" b="1" spc="30" dirty="0">
                <a:solidFill>
                  <a:schemeClr val="bg1">
                    <a:lumMod val="65000"/>
                    <a:lumOff val="35000"/>
                  </a:schemeClr>
                </a:solidFill>
                <a:effectLst>
                  <a:outerShdw blurRad="50800" dist="38100" dir="2700000" algn="tl" rotWithShape="0">
                    <a:schemeClr val="tx1"/>
                  </a:outerShdw>
                </a:effectLst>
                <a:latin typeface="+mj-lt"/>
                <a:ea typeface="+mj-ea"/>
                <a:cs typeface="+mj-cs"/>
              </a:rPr>
              <a:t> d’un OSBL</a:t>
            </a:r>
          </a:p>
        </p:txBody>
      </p:sp>
    </p:spTree>
    <p:extLst>
      <p:ext uri="{BB962C8B-B14F-4D97-AF65-F5344CB8AC3E}">
        <p14:creationId xmlns:p14="http://schemas.microsoft.com/office/powerpoint/2010/main" val="32968333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07407E-6 L -3.33333E-6 0.4115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05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03ABCD1-9663-423A-B18F-7BB1DF915D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27315"/>
          </a:xfrm>
        </p:spPr>
        <p:txBody>
          <a:bodyPr/>
          <a:lstStyle/>
          <a:p>
            <a:r>
              <a:rPr lang="fr-CA" dirty="0">
                <a:solidFill>
                  <a:srgbClr val="04244D"/>
                </a:solidFill>
                <a:effectLst>
                  <a:outerShdw blurRad="50800" dist="38100" dir="2700000" algn="tl" rotWithShape="0">
                    <a:schemeClr val="bg1"/>
                  </a:outerShdw>
                </a:effectLst>
              </a:rPr>
              <a:t>Les qualités du président du conseil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5181EE1-855F-4FAF-A2AF-4AECAD31B0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36914"/>
            <a:ext cx="8596668" cy="5191075"/>
          </a:xfrm>
        </p:spPr>
        <p:txBody>
          <a:bodyPr>
            <a:normAutofit/>
          </a:bodyPr>
          <a:lstStyle/>
          <a:p>
            <a:pPr>
              <a:lnSpc>
                <a:spcPct val="114000"/>
              </a:lnSpc>
              <a:buClr>
                <a:srgbClr val="508927"/>
              </a:buClr>
              <a:buFont typeface="Wingdings" panose="05000000000000000000" pitchFamily="2" charset="2"/>
              <a:buChar char="Ø"/>
            </a:pPr>
            <a:r>
              <a:rPr lang="fr-CA" sz="2200" dirty="0"/>
              <a:t>Exercer un jugement indépendant de la direction et de ses intérêts personnels.</a:t>
            </a:r>
          </a:p>
          <a:p>
            <a:pPr>
              <a:lnSpc>
                <a:spcPct val="114000"/>
              </a:lnSpc>
              <a:buClr>
                <a:srgbClr val="508927"/>
              </a:buClr>
              <a:buFont typeface="Wingdings" panose="05000000000000000000" pitchFamily="2" charset="2"/>
              <a:buChar char="Ø"/>
            </a:pPr>
            <a:r>
              <a:rPr lang="fr-CA" sz="2200" dirty="0"/>
              <a:t>Comprendre les enjeux de la direction de la corporation.</a:t>
            </a:r>
          </a:p>
          <a:p>
            <a:pPr>
              <a:lnSpc>
                <a:spcPct val="114000"/>
              </a:lnSpc>
              <a:buClr>
                <a:srgbClr val="508927"/>
              </a:buClr>
              <a:buFont typeface="Wingdings" panose="05000000000000000000" pitchFamily="2" charset="2"/>
              <a:buChar char="Ø"/>
            </a:pPr>
            <a:r>
              <a:rPr lang="fr-CA" sz="2200" dirty="0"/>
              <a:t>Être bon juge de personnes.</a:t>
            </a:r>
          </a:p>
          <a:p>
            <a:pPr>
              <a:lnSpc>
                <a:spcPct val="114000"/>
              </a:lnSpc>
              <a:buClr>
                <a:srgbClr val="508927"/>
              </a:buClr>
              <a:buFont typeface="Wingdings" panose="05000000000000000000" pitchFamily="2" charset="2"/>
              <a:buChar char="Ø"/>
            </a:pPr>
            <a:r>
              <a:rPr lang="fr-CA" sz="2200" dirty="0"/>
              <a:t>Avoir une grande capacité d’écoute et de respect des opinions.</a:t>
            </a:r>
          </a:p>
          <a:p>
            <a:pPr>
              <a:lnSpc>
                <a:spcPct val="114000"/>
              </a:lnSpc>
              <a:buClr>
                <a:srgbClr val="508927"/>
              </a:buClr>
              <a:buFont typeface="Wingdings" panose="05000000000000000000" pitchFamily="2" charset="2"/>
              <a:buChar char="Ø"/>
            </a:pPr>
            <a:r>
              <a:rPr lang="fr-CA" sz="2200" dirty="0"/>
              <a:t>Faire ressortir les talents et capacités d’autrui.</a:t>
            </a:r>
          </a:p>
          <a:p>
            <a:pPr>
              <a:lnSpc>
                <a:spcPct val="114000"/>
              </a:lnSpc>
              <a:buClr>
                <a:srgbClr val="508927"/>
              </a:buClr>
              <a:buFont typeface="Wingdings" panose="05000000000000000000" pitchFamily="2" charset="2"/>
              <a:buChar char="Ø"/>
            </a:pPr>
            <a:r>
              <a:rPr lang="fr-CA" sz="2200" dirty="0"/>
              <a:t>Bonne capacité de synthèse et un bon sens des priorités.</a:t>
            </a:r>
          </a:p>
          <a:p>
            <a:pPr>
              <a:lnSpc>
                <a:spcPct val="114000"/>
              </a:lnSpc>
              <a:buClr>
                <a:srgbClr val="508927"/>
              </a:buClr>
              <a:buFont typeface="Wingdings" panose="05000000000000000000" pitchFamily="2" charset="2"/>
              <a:buChar char="Ø"/>
            </a:pPr>
            <a:r>
              <a:rPr lang="fr-CA" sz="2200" dirty="0"/>
              <a:t>Avoir l’expérience et les compétences éprouvées par le succès.</a:t>
            </a:r>
          </a:p>
          <a:p>
            <a:pPr>
              <a:lnSpc>
                <a:spcPct val="114000"/>
              </a:lnSpc>
              <a:buClr>
                <a:srgbClr val="508927"/>
              </a:buClr>
              <a:buFont typeface="Wingdings" panose="05000000000000000000" pitchFamily="2" charset="2"/>
              <a:buChar char="Ø"/>
            </a:pPr>
            <a:r>
              <a:rPr lang="fr-CA" sz="2200" dirty="0"/>
              <a:t>Avoir l’humilité nécessaire, ne pas trop se mettre en lumière.</a:t>
            </a:r>
          </a:p>
          <a:p>
            <a:pPr>
              <a:lnSpc>
                <a:spcPct val="114000"/>
              </a:lnSpc>
              <a:buClr>
                <a:srgbClr val="508927"/>
              </a:buClr>
              <a:buFont typeface="Wingdings" panose="05000000000000000000" pitchFamily="2" charset="2"/>
              <a:buChar char="Ø"/>
            </a:pPr>
            <a:r>
              <a:rPr lang="fr-CA" sz="2200" dirty="0"/>
              <a:t>Avoir le courage de prendre des décisions difficiles</a:t>
            </a:r>
          </a:p>
        </p:txBody>
      </p:sp>
      <p:pic>
        <p:nvPicPr>
          <p:cNvPr id="6" name="Espace réservé du contenu 4">
            <a:extLst>
              <a:ext uri="{FF2B5EF4-FFF2-40B4-BE49-F238E27FC236}">
                <a16:creationId xmlns:a16="http://schemas.microsoft.com/office/drawing/2014/main" id="{DACF035F-0131-4913-85B7-DC251B3868F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8447" y="4421234"/>
            <a:ext cx="2045212" cy="2206756"/>
          </a:xfrm>
          <a:prstGeom prst="rect">
            <a:avLst/>
          </a:prstGeom>
          <a:effectLst>
            <a:outerShdw blurRad="50800" dist="38100" dir="2700000" algn="tl" rotWithShape="0">
              <a:schemeClr val="bg1"/>
            </a:outerShdw>
          </a:effectLst>
        </p:spPr>
      </p:pic>
    </p:spTree>
    <p:extLst>
      <p:ext uri="{BB962C8B-B14F-4D97-AF65-F5344CB8AC3E}">
        <p14:creationId xmlns:p14="http://schemas.microsoft.com/office/powerpoint/2010/main" val="96531195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03ABCD1-9663-423A-B18F-7BB1DF915D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27315"/>
          </a:xfrm>
        </p:spPr>
        <p:txBody>
          <a:bodyPr/>
          <a:lstStyle/>
          <a:p>
            <a:r>
              <a:rPr lang="fr-CA" dirty="0">
                <a:solidFill>
                  <a:srgbClr val="04244D"/>
                </a:solidFill>
                <a:effectLst>
                  <a:outerShdw blurRad="50800" dist="38100" dir="2700000" algn="tl" rotWithShape="0">
                    <a:schemeClr val="bg1"/>
                  </a:outerShdw>
                </a:effectLst>
              </a:rPr>
              <a:t>Le rôle du directeur général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5181EE1-855F-4FAF-A2AF-4AECAD31B0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36914"/>
            <a:ext cx="8596668" cy="5191075"/>
          </a:xfrm>
        </p:spPr>
        <p:txBody>
          <a:bodyPr>
            <a:normAutofit/>
          </a:bodyPr>
          <a:lstStyle/>
          <a:p>
            <a:pPr>
              <a:lnSpc>
                <a:spcPct val="114000"/>
              </a:lnSpc>
              <a:buClr>
                <a:srgbClr val="508927"/>
              </a:buClr>
              <a:buFont typeface="Wingdings" panose="05000000000000000000" pitchFamily="2" charset="2"/>
              <a:buChar char="Ø"/>
            </a:pPr>
            <a:r>
              <a:rPr lang="fr-CA" sz="2200" dirty="0"/>
              <a:t>est le premier responsable de la gestion et de l’évolution de la corporation.</a:t>
            </a:r>
          </a:p>
          <a:p>
            <a:pPr>
              <a:lnSpc>
                <a:spcPct val="114000"/>
              </a:lnSpc>
              <a:buClr>
                <a:srgbClr val="508927"/>
              </a:buClr>
              <a:buFont typeface="Wingdings" panose="05000000000000000000" pitchFamily="2" charset="2"/>
              <a:buChar char="Ø"/>
            </a:pPr>
            <a:r>
              <a:rPr lang="fr-CA" sz="2200" dirty="0"/>
              <a:t>doit élaborer la planification stratégique des actions découlant du « Plan d’orientation stratégique » afin de permettre à la corporation d’atteindre les résultats déterminés par le Conseil.</a:t>
            </a:r>
          </a:p>
          <a:p>
            <a:pPr>
              <a:lnSpc>
                <a:spcPct val="114000"/>
              </a:lnSpc>
              <a:buClr>
                <a:srgbClr val="508927"/>
              </a:buClr>
              <a:buFont typeface="Wingdings" panose="05000000000000000000" pitchFamily="2" charset="2"/>
              <a:buChar char="Ø"/>
            </a:pPr>
            <a:r>
              <a:rPr lang="fr-CA" sz="2200" dirty="0"/>
              <a:t>doit organiser la permanence (les employés) et mettre en place les mécanismes d’évaluation et de contrôle de la permanence qui lui permettent de répondre aux attentes du Conseil.</a:t>
            </a:r>
          </a:p>
          <a:p>
            <a:pPr>
              <a:lnSpc>
                <a:spcPct val="114000"/>
              </a:lnSpc>
              <a:buClr>
                <a:srgbClr val="508927"/>
              </a:buClr>
              <a:buFont typeface="Wingdings" panose="05000000000000000000" pitchFamily="2" charset="2"/>
              <a:buChar char="Ø"/>
            </a:pPr>
            <a:r>
              <a:rPr lang="fr-CA" sz="2200" dirty="0"/>
              <a:t>est responsable de la mise en œuvre des orientations, est imputable des résultats et redevable au Conseil.</a:t>
            </a:r>
          </a:p>
          <a:p>
            <a:pPr>
              <a:lnSpc>
                <a:spcPct val="114000"/>
              </a:lnSpc>
              <a:buClr>
                <a:srgbClr val="508927"/>
              </a:buClr>
              <a:buFont typeface="Wingdings" panose="05000000000000000000" pitchFamily="2" charset="2"/>
              <a:buChar char="Ø"/>
            </a:pPr>
            <a:r>
              <a:rPr lang="fr-CA" sz="2200" dirty="0"/>
              <a:t>travaille étroitement avec le Conseil d’administration.</a:t>
            </a:r>
          </a:p>
        </p:txBody>
      </p:sp>
      <p:pic>
        <p:nvPicPr>
          <p:cNvPr id="6" name="Espace réservé du contenu 4">
            <a:extLst>
              <a:ext uri="{FF2B5EF4-FFF2-40B4-BE49-F238E27FC236}">
                <a16:creationId xmlns:a16="http://schemas.microsoft.com/office/drawing/2014/main" id="{DACF035F-0131-4913-85B7-DC251B3868F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8447" y="4421234"/>
            <a:ext cx="2045212" cy="2206756"/>
          </a:xfrm>
          <a:prstGeom prst="rect">
            <a:avLst/>
          </a:prstGeom>
          <a:effectLst>
            <a:outerShdw blurRad="50800" dist="38100" dir="2700000" algn="tl" rotWithShape="0">
              <a:schemeClr val="bg1"/>
            </a:outerShdw>
          </a:effectLst>
        </p:spPr>
      </p:pic>
    </p:spTree>
    <p:extLst>
      <p:ext uri="{BB962C8B-B14F-4D97-AF65-F5344CB8AC3E}">
        <p14:creationId xmlns:p14="http://schemas.microsoft.com/office/powerpoint/2010/main" val="427047613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03ABCD1-9663-423A-B18F-7BB1DF915D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27315"/>
          </a:xfrm>
        </p:spPr>
        <p:txBody>
          <a:bodyPr/>
          <a:lstStyle/>
          <a:p>
            <a:r>
              <a:rPr lang="fr-CA" dirty="0">
                <a:solidFill>
                  <a:srgbClr val="04244D"/>
                </a:solidFill>
                <a:effectLst>
                  <a:outerShdw blurRad="50800" dist="38100" dir="2700000" algn="tl" rotWithShape="0">
                    <a:schemeClr val="bg1"/>
                  </a:outerShdw>
                </a:effectLst>
              </a:rPr>
              <a:t>Fonctionnement interne du Conseil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5181EE1-855F-4FAF-A2AF-4AECAD31B0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436914"/>
            <a:ext cx="9251113" cy="5191075"/>
          </a:xfrm>
        </p:spPr>
        <p:txBody>
          <a:bodyPr>
            <a:normAutofit/>
          </a:bodyPr>
          <a:lstStyle/>
          <a:p>
            <a:pPr marL="0" indent="0">
              <a:lnSpc>
                <a:spcPct val="114000"/>
              </a:lnSpc>
              <a:buNone/>
            </a:pPr>
            <a:r>
              <a:rPr lang="fr-CA" sz="2400" dirty="0">
                <a:solidFill>
                  <a:srgbClr val="508927"/>
                </a:solidFill>
              </a:rPr>
              <a:t>Les séances du conseil d’administration:</a:t>
            </a:r>
          </a:p>
          <a:p>
            <a:pPr>
              <a:lnSpc>
                <a:spcPct val="114000"/>
              </a:lnSpc>
              <a:buClr>
                <a:srgbClr val="508927"/>
              </a:buClr>
              <a:buFont typeface="Wingdings" panose="05000000000000000000" pitchFamily="2" charset="2"/>
              <a:buChar char="Ø"/>
            </a:pPr>
            <a:r>
              <a:rPr lang="fr-CA" sz="2200" dirty="0"/>
              <a:t>Les assemblées régulières ont lieu à des dates fixes, telles que déterminées au calendrier des activités annuelles.</a:t>
            </a:r>
          </a:p>
          <a:p>
            <a:pPr>
              <a:lnSpc>
                <a:spcPct val="114000"/>
              </a:lnSpc>
              <a:buClr>
                <a:srgbClr val="508927"/>
              </a:buClr>
              <a:buFont typeface="Wingdings" panose="05000000000000000000" pitchFamily="2" charset="2"/>
              <a:buChar char="Ø"/>
            </a:pPr>
            <a:r>
              <a:rPr lang="fr-CA" sz="2200" dirty="0"/>
              <a:t>L’ordre du jour est préparé par la présidence, après consultation avec la direction générale et les autres membres du Conseil.</a:t>
            </a:r>
          </a:p>
          <a:p>
            <a:pPr>
              <a:lnSpc>
                <a:spcPct val="114000"/>
              </a:lnSpc>
              <a:buClr>
                <a:srgbClr val="508927"/>
              </a:buClr>
              <a:buFont typeface="Wingdings" panose="05000000000000000000" pitchFamily="2" charset="2"/>
              <a:buChar char="Ø"/>
            </a:pPr>
            <a:r>
              <a:rPr lang="fr-CA" sz="2200" dirty="0"/>
              <a:t>Il est fortement recommandé que l’ordre du jour soit déterminé et diffusé au moins 15 jours avant la date de séance.</a:t>
            </a:r>
          </a:p>
          <a:p>
            <a:pPr>
              <a:lnSpc>
                <a:spcPct val="114000"/>
              </a:lnSpc>
              <a:buClr>
                <a:srgbClr val="508927"/>
              </a:buClr>
              <a:buFont typeface="Wingdings" panose="05000000000000000000" pitchFamily="2" charset="2"/>
              <a:buChar char="Ø"/>
            </a:pPr>
            <a:r>
              <a:rPr lang="fr-CA" sz="2200" dirty="0"/>
              <a:t>Le directeur général, avec l’avis de convocation, spécifie les divers documents relatifs aux articles de l’ordre du jour.</a:t>
            </a:r>
          </a:p>
          <a:p>
            <a:pPr>
              <a:lnSpc>
                <a:spcPct val="114000"/>
              </a:lnSpc>
              <a:buClr>
                <a:srgbClr val="508927"/>
              </a:buClr>
              <a:buFont typeface="Wingdings" panose="05000000000000000000" pitchFamily="2" charset="2"/>
              <a:buChar char="Ø"/>
            </a:pPr>
            <a:r>
              <a:rPr lang="fr-CA" sz="2200" dirty="0"/>
              <a:t>La production tardive d’un document ou d’une portion de document ne devrait pas entrainer une analyse différée ou un report.</a:t>
            </a:r>
          </a:p>
        </p:txBody>
      </p:sp>
      <p:pic>
        <p:nvPicPr>
          <p:cNvPr id="6" name="Espace réservé du contenu 4">
            <a:extLst>
              <a:ext uri="{FF2B5EF4-FFF2-40B4-BE49-F238E27FC236}">
                <a16:creationId xmlns:a16="http://schemas.microsoft.com/office/drawing/2014/main" id="{DACF035F-0131-4913-85B7-DC251B3868F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8447" y="4421234"/>
            <a:ext cx="2045212" cy="2206756"/>
          </a:xfrm>
          <a:prstGeom prst="rect">
            <a:avLst/>
          </a:prstGeom>
          <a:effectLst>
            <a:outerShdw blurRad="50800" dist="38100" dir="2700000" algn="tl" rotWithShape="0">
              <a:schemeClr val="bg1"/>
            </a:outerShdw>
          </a:effectLst>
        </p:spPr>
      </p:pic>
    </p:spTree>
    <p:extLst>
      <p:ext uri="{BB962C8B-B14F-4D97-AF65-F5344CB8AC3E}">
        <p14:creationId xmlns:p14="http://schemas.microsoft.com/office/powerpoint/2010/main" val="146925474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03ABCD1-9663-423A-B18F-7BB1DF915D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27315"/>
          </a:xfrm>
        </p:spPr>
        <p:txBody>
          <a:bodyPr/>
          <a:lstStyle/>
          <a:p>
            <a:r>
              <a:rPr lang="fr-CA" dirty="0">
                <a:solidFill>
                  <a:srgbClr val="04244D"/>
                </a:solidFill>
                <a:effectLst>
                  <a:outerShdw blurRad="50800" dist="38100" dir="2700000" algn="tl" rotWithShape="0">
                    <a:schemeClr val="bg1"/>
                  </a:outerShdw>
                </a:effectLst>
              </a:rPr>
              <a:t>Fonctionnement interne du Conseil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5181EE1-855F-4FAF-A2AF-4AECAD31B0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36914"/>
            <a:ext cx="8596668" cy="5191075"/>
          </a:xfrm>
        </p:spPr>
        <p:txBody>
          <a:bodyPr>
            <a:normAutofit/>
          </a:bodyPr>
          <a:lstStyle/>
          <a:p>
            <a:pPr marL="0" indent="0">
              <a:lnSpc>
                <a:spcPct val="114000"/>
              </a:lnSpc>
              <a:buNone/>
            </a:pPr>
            <a:r>
              <a:rPr lang="fr-CA" sz="2400" dirty="0">
                <a:solidFill>
                  <a:srgbClr val="508927"/>
                </a:solidFill>
              </a:rPr>
              <a:t>Les procès-verbaux:</a:t>
            </a:r>
          </a:p>
          <a:p>
            <a:pPr>
              <a:lnSpc>
                <a:spcPct val="114000"/>
              </a:lnSpc>
              <a:buClr>
                <a:srgbClr val="508927"/>
              </a:buClr>
              <a:buFont typeface="Wingdings" panose="05000000000000000000" pitchFamily="2" charset="2"/>
              <a:buChar char="Ø"/>
            </a:pPr>
            <a:r>
              <a:rPr lang="fr-CA" sz="2200" dirty="0"/>
              <a:t>tiennent compte des propositions officielles et non de la totalité des discussions.</a:t>
            </a:r>
          </a:p>
          <a:p>
            <a:pPr>
              <a:lnSpc>
                <a:spcPct val="114000"/>
              </a:lnSpc>
              <a:buClr>
                <a:srgbClr val="508927"/>
              </a:buClr>
              <a:buFont typeface="Wingdings" panose="05000000000000000000" pitchFamily="2" charset="2"/>
              <a:buChar char="Ø"/>
            </a:pPr>
            <a:r>
              <a:rPr lang="fr-CA" sz="2200" dirty="0"/>
              <a:t>Les propositions entrent en vigueur immédiatement, à moins d’avis contraire.</a:t>
            </a:r>
          </a:p>
          <a:p>
            <a:pPr>
              <a:lnSpc>
                <a:spcPct val="114000"/>
              </a:lnSpc>
              <a:buClr>
                <a:srgbClr val="508927"/>
              </a:buClr>
              <a:buFont typeface="Wingdings" panose="05000000000000000000" pitchFamily="2" charset="2"/>
              <a:buChar char="Ø"/>
            </a:pPr>
            <a:r>
              <a:rPr lang="fr-CA" sz="2200" dirty="0"/>
              <a:t>Le contenu d’un procès-verbal est adopté par résolution à une réunion subséquente et le procès-verbal est signé par le président et/ou le secrétaire en fonction.</a:t>
            </a:r>
          </a:p>
          <a:p>
            <a:pPr>
              <a:lnSpc>
                <a:spcPct val="114000"/>
              </a:lnSpc>
              <a:buClr>
                <a:srgbClr val="508927"/>
              </a:buClr>
              <a:buFont typeface="Wingdings" panose="05000000000000000000" pitchFamily="2" charset="2"/>
              <a:buChar char="Ø"/>
            </a:pPr>
            <a:r>
              <a:rPr lang="fr-CA" sz="2200" dirty="0"/>
              <a:t>Le contenu des discussions, comme celui des procès-verbaux et de toute documentation, doit être gardé confidentiel et accessible aux administrateurs seulement.</a:t>
            </a:r>
          </a:p>
        </p:txBody>
      </p:sp>
      <p:pic>
        <p:nvPicPr>
          <p:cNvPr id="6" name="Espace réservé du contenu 4">
            <a:extLst>
              <a:ext uri="{FF2B5EF4-FFF2-40B4-BE49-F238E27FC236}">
                <a16:creationId xmlns:a16="http://schemas.microsoft.com/office/drawing/2014/main" id="{DACF035F-0131-4913-85B7-DC251B3868F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8447" y="4421234"/>
            <a:ext cx="2045212" cy="2206756"/>
          </a:xfrm>
          <a:prstGeom prst="rect">
            <a:avLst/>
          </a:prstGeom>
          <a:effectLst>
            <a:outerShdw blurRad="50800" dist="38100" dir="2700000" algn="tl" rotWithShape="0">
              <a:schemeClr val="bg1"/>
            </a:outerShdw>
          </a:effectLst>
        </p:spPr>
      </p:pic>
    </p:spTree>
    <p:extLst>
      <p:ext uri="{BB962C8B-B14F-4D97-AF65-F5344CB8AC3E}">
        <p14:creationId xmlns:p14="http://schemas.microsoft.com/office/powerpoint/2010/main" val="261959211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>
            <a:extLst>
              <a:ext uri="{FF2B5EF4-FFF2-40B4-BE49-F238E27FC236}">
                <a16:creationId xmlns:a16="http://schemas.microsoft.com/office/drawing/2014/main" id="{6F711AC5-6CC8-490E-A9ED-F366377B31E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91" t="26132" r="1" b="876"/>
          <a:stretch/>
        </p:blipFill>
        <p:spPr>
          <a:xfrm>
            <a:off x="4269854" y="-1"/>
            <a:ext cx="7922146" cy="6858001"/>
          </a:xfrm>
          <a:custGeom>
            <a:avLst/>
            <a:gdLst>
              <a:gd name="connsiteX0" fmla="*/ 379987 w 7922146"/>
              <a:gd name="connsiteY0" fmla="*/ 0 h 6858001"/>
              <a:gd name="connsiteX1" fmla="*/ 5304971 w 7922146"/>
              <a:gd name="connsiteY1" fmla="*/ 0 h 6858001"/>
              <a:gd name="connsiteX2" fmla="*/ 7065281 w 7922146"/>
              <a:gd name="connsiteY2" fmla="*/ 0 h 6858001"/>
              <a:gd name="connsiteX3" fmla="*/ 7397540 w 7922146"/>
              <a:gd name="connsiteY3" fmla="*/ 0 h 6858001"/>
              <a:gd name="connsiteX4" fmla="*/ 7397540 w 7922146"/>
              <a:gd name="connsiteY4" fmla="*/ 1 h 6858001"/>
              <a:gd name="connsiteX5" fmla="*/ 7922146 w 7922146"/>
              <a:gd name="connsiteY5" fmla="*/ 1 h 6858001"/>
              <a:gd name="connsiteX6" fmla="*/ 7922146 w 7922146"/>
              <a:gd name="connsiteY6" fmla="*/ 6858001 h 6858001"/>
              <a:gd name="connsiteX7" fmla="*/ 7065281 w 7922146"/>
              <a:gd name="connsiteY7" fmla="*/ 6858001 h 6858001"/>
              <a:gd name="connsiteX8" fmla="*/ 7065281 w 7922146"/>
              <a:gd name="connsiteY8" fmla="*/ 6858000 h 6858001"/>
              <a:gd name="connsiteX9" fmla="*/ 5932989 w 7922146"/>
              <a:gd name="connsiteY9" fmla="*/ 6858000 h 6858001"/>
              <a:gd name="connsiteX10" fmla="*/ 5932989 w 7922146"/>
              <a:gd name="connsiteY10" fmla="*/ 6858001 h 6858001"/>
              <a:gd name="connsiteX11" fmla="*/ 27809 w 7922146"/>
              <a:gd name="connsiteY11" fmla="*/ 6858001 h 6858001"/>
              <a:gd name="connsiteX12" fmla="*/ 1803228 w 7922146"/>
              <a:gd name="connsiteY12" fmla="*/ 4521201 h 6858001"/>
              <a:gd name="connsiteX13" fmla="*/ 0 w 7922146"/>
              <a:gd name="connsiteY13" fmla="*/ 0 h 6858001"/>
              <a:gd name="connsiteX14" fmla="*/ 379987 w 7922146"/>
              <a:gd name="connsiteY14" fmla="*/ 0 h 6858001"/>
              <a:gd name="connsiteX15" fmla="*/ 0 w 7922146"/>
              <a:gd name="connsiteY15" fmla="*/ 407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7922146" h="6858001">
                <a:moveTo>
                  <a:pt x="379987" y="0"/>
                </a:moveTo>
                <a:lnTo>
                  <a:pt x="5304971" y="0"/>
                </a:lnTo>
                <a:lnTo>
                  <a:pt x="7065281" y="0"/>
                </a:lnTo>
                <a:lnTo>
                  <a:pt x="7397540" y="0"/>
                </a:lnTo>
                <a:lnTo>
                  <a:pt x="7397540" y="1"/>
                </a:lnTo>
                <a:lnTo>
                  <a:pt x="7922146" y="1"/>
                </a:lnTo>
                <a:lnTo>
                  <a:pt x="7922146" y="6858001"/>
                </a:lnTo>
                <a:lnTo>
                  <a:pt x="7065281" y="6858001"/>
                </a:lnTo>
                <a:lnTo>
                  <a:pt x="7065281" y="6858000"/>
                </a:lnTo>
                <a:lnTo>
                  <a:pt x="5932989" y="6858000"/>
                </a:lnTo>
                <a:lnTo>
                  <a:pt x="5932989" y="6858001"/>
                </a:lnTo>
                <a:lnTo>
                  <a:pt x="27809" y="6858001"/>
                </a:lnTo>
                <a:lnTo>
                  <a:pt x="1803228" y="4521201"/>
                </a:lnTo>
                <a:close/>
                <a:moveTo>
                  <a:pt x="0" y="0"/>
                </a:moveTo>
                <a:lnTo>
                  <a:pt x="379987" y="0"/>
                </a:lnTo>
                <a:lnTo>
                  <a:pt x="0" y="407"/>
                </a:lnTo>
                <a:close/>
              </a:path>
            </a:pathLst>
          </a:custGeom>
          <a:gradFill flip="none" rotWithShape="1">
            <a:gsLst>
              <a:gs pos="0">
                <a:srgbClr val="CBEA12"/>
              </a:gs>
              <a:gs pos="35000">
                <a:srgbClr val="7AC512"/>
              </a:gs>
              <a:gs pos="64000">
                <a:srgbClr val="F8951E"/>
              </a:gs>
              <a:gs pos="100000">
                <a:srgbClr val="F8951E"/>
              </a:gs>
            </a:gsLst>
            <a:path path="circle">
              <a:fillToRect l="100000" t="100000"/>
            </a:path>
            <a:tileRect r="-100000" b="-100000"/>
          </a:gradFill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2AFF6391-8C42-4383-977F-1FDAB4FA46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3283" y="2453935"/>
            <a:ext cx="5268686" cy="38100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lvl="0" algn="l"/>
            <a:r>
              <a:rPr lang="fr-CA" sz="2400" i="1" dirty="0">
                <a:solidFill>
                  <a:srgbClr val="04244D"/>
                </a:solidFill>
              </a:rPr>
              <a:t>Mise en contexte</a:t>
            </a:r>
            <a:br>
              <a:rPr lang="fr-CA" sz="2400" i="1" dirty="0">
                <a:solidFill>
                  <a:srgbClr val="04244D"/>
                </a:solidFill>
              </a:rPr>
            </a:br>
            <a:br>
              <a:rPr lang="fr-CA" sz="2400" i="1" dirty="0">
                <a:solidFill>
                  <a:srgbClr val="04244D"/>
                </a:solidFill>
              </a:rPr>
            </a:br>
            <a:r>
              <a:rPr lang="fr-CA" sz="2400" i="1" dirty="0">
                <a:solidFill>
                  <a:srgbClr val="04244D"/>
                </a:solidFill>
              </a:rPr>
              <a:t>Politiques générales</a:t>
            </a:r>
            <a:br>
              <a:rPr lang="fr-CA" sz="2400" i="1" dirty="0">
                <a:solidFill>
                  <a:srgbClr val="04244D"/>
                </a:solidFill>
              </a:rPr>
            </a:br>
            <a:br>
              <a:rPr lang="fr-CA" sz="2400" i="1" dirty="0"/>
            </a:br>
            <a:r>
              <a:rPr lang="fr-CA" sz="2400" i="1" dirty="0"/>
              <a:t>	</a:t>
            </a:r>
            <a:r>
              <a:rPr lang="fr-CA" sz="2400" i="1" dirty="0">
                <a:solidFill>
                  <a:srgbClr val="F8951E"/>
                </a:solidFill>
              </a:rPr>
              <a:t>Gouvernance d’une corporation</a:t>
            </a:r>
            <a:br>
              <a:rPr lang="fr-CA" sz="2400" i="1" dirty="0">
                <a:solidFill>
                  <a:srgbClr val="F8951E"/>
                </a:solidFill>
              </a:rPr>
            </a:br>
            <a:r>
              <a:rPr lang="fr-CA" sz="2400" i="1" dirty="0">
                <a:solidFill>
                  <a:srgbClr val="F8951E"/>
                </a:solidFill>
              </a:rPr>
              <a:t>	Pratiques administratives</a:t>
            </a:r>
            <a:br>
              <a:rPr lang="fr-CA" sz="2400" i="1" dirty="0">
                <a:solidFill>
                  <a:srgbClr val="F8951E"/>
                </a:solidFill>
              </a:rPr>
            </a:br>
            <a:r>
              <a:rPr lang="fr-CA" sz="2400" i="1" dirty="0">
                <a:solidFill>
                  <a:srgbClr val="F8951E"/>
                </a:solidFill>
              </a:rPr>
              <a:t>	Ressources humaines</a:t>
            </a:r>
            <a:br>
              <a:rPr lang="fr-CA" sz="2400" i="1" dirty="0"/>
            </a:br>
            <a:endParaRPr lang="en-US" sz="2400" b="1" spc="30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57C1A16-B8AB-4D99-A195-A38F556A64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371012" y="0"/>
            <a:ext cx="1219200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F8A9B20B-D1DD-4573-B5EC-5580295192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ctangle 23">
            <a:extLst>
              <a:ext uri="{FF2B5EF4-FFF2-40B4-BE49-F238E27FC236}">
                <a16:creationId xmlns:a16="http://schemas.microsoft.com/office/drawing/2014/main" id="{66D61E08-70C3-48D8-BEA0-787111DC30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81476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Rectangle 25">
            <a:extLst>
              <a:ext uri="{FF2B5EF4-FFF2-40B4-BE49-F238E27FC236}">
                <a16:creationId xmlns:a16="http://schemas.microsoft.com/office/drawing/2014/main" id="{FC55298F-0AE5-478E-AD2B-03C2614C58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03442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Isosceles Triangle 24">
            <a:extLst>
              <a:ext uri="{FF2B5EF4-FFF2-40B4-BE49-F238E27FC236}">
                <a16:creationId xmlns:a16="http://schemas.microsoft.com/office/drawing/2014/main" id="{C180E4EA-0B63-4779-A895-7E90E71088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32333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Rectangle 27">
            <a:extLst>
              <a:ext uri="{FF2B5EF4-FFF2-40B4-BE49-F238E27FC236}">
                <a16:creationId xmlns:a16="http://schemas.microsoft.com/office/drawing/2014/main" id="{CEE01D9D-3DE8-4EED-B0D3-8F3C79CC76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34500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4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Rectangle 28">
            <a:extLst>
              <a:ext uri="{FF2B5EF4-FFF2-40B4-BE49-F238E27FC236}">
                <a16:creationId xmlns:a16="http://schemas.microsoft.com/office/drawing/2014/main" id="{89AF5CE9-607F-43F4-8983-DCD6DA4051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98730" y="-8467"/>
            <a:ext cx="1290094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6" name="Rectangle 29">
            <a:extLst>
              <a:ext uri="{FF2B5EF4-FFF2-40B4-BE49-F238E27FC236}">
                <a16:creationId xmlns:a16="http://schemas.microsoft.com/office/drawing/2014/main" id="{6EEA2DBD-9E1E-4521-8C01-F32AD18A89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38999" y="-8467"/>
            <a:ext cx="1249825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8" name="Isosceles Triangle 29">
            <a:extLst>
              <a:ext uri="{FF2B5EF4-FFF2-40B4-BE49-F238E27FC236}">
                <a16:creationId xmlns:a16="http://schemas.microsoft.com/office/drawing/2014/main" id="{15BBD2C1-BA9B-46A9-A27A-33498B1692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71666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73EFB608-1F3B-49CE-8562-E8EE64693D7A}"/>
              </a:ext>
            </a:extLst>
          </p:cNvPr>
          <p:cNvSpPr txBox="1"/>
          <p:nvPr/>
        </p:nvSpPr>
        <p:spPr>
          <a:xfrm>
            <a:off x="1103258" y="154820"/>
            <a:ext cx="10188855" cy="9047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800" b="1" spc="30" dirty="0">
                <a:solidFill>
                  <a:srgbClr val="7ABA05"/>
                </a:solidFill>
                <a:effectLst>
                  <a:outerShdw blurRad="50800" dist="38100" dir="2700000" algn="tl" rotWithShape="0">
                    <a:schemeClr val="bg1"/>
                  </a:outerShdw>
                </a:effectLst>
                <a:latin typeface="+mj-lt"/>
                <a:ea typeface="+mj-ea"/>
                <a:cs typeface="+mj-cs"/>
              </a:rPr>
              <a:t>Guide de politiques sur la </a:t>
            </a:r>
            <a:r>
              <a:rPr lang="fr-CA" sz="2800" b="1" spc="30" dirty="0">
                <a:solidFill>
                  <a:srgbClr val="7ABA05"/>
                </a:solidFill>
                <a:effectLst>
                  <a:outerShdw blurRad="50800" dist="38100" dir="2700000" algn="tl" rotWithShape="0">
                    <a:schemeClr val="bg1"/>
                  </a:outerShdw>
                </a:effectLst>
                <a:latin typeface="+mj-lt"/>
                <a:ea typeface="+mj-ea"/>
                <a:cs typeface="+mj-cs"/>
              </a:rPr>
              <a:t>gouvernance</a:t>
            </a:r>
            <a:r>
              <a:rPr lang="en-US" sz="2800" b="1" spc="30" dirty="0">
                <a:solidFill>
                  <a:srgbClr val="7ABA05"/>
                </a:solidFill>
                <a:effectLst>
                  <a:outerShdw blurRad="50800" dist="38100" dir="2700000" algn="tl" rotWithShape="0">
                    <a:schemeClr val="bg1"/>
                  </a:outerShdw>
                </a:effectLst>
                <a:latin typeface="+mj-lt"/>
                <a:ea typeface="+mj-ea"/>
                <a:cs typeface="+mj-cs"/>
              </a:rPr>
              <a:t> d’un OSBL</a:t>
            </a:r>
          </a:p>
        </p:txBody>
      </p:sp>
    </p:spTree>
    <p:extLst>
      <p:ext uri="{BB962C8B-B14F-4D97-AF65-F5344CB8AC3E}">
        <p14:creationId xmlns:p14="http://schemas.microsoft.com/office/powerpoint/2010/main" val="345146308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03ABCD1-9663-423A-B18F-7BB1DF915D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27315"/>
          </a:xfrm>
        </p:spPr>
        <p:txBody>
          <a:bodyPr/>
          <a:lstStyle/>
          <a:p>
            <a:r>
              <a:rPr lang="fr-CA" dirty="0">
                <a:solidFill>
                  <a:srgbClr val="508927"/>
                </a:solidFill>
              </a:rPr>
              <a:t>Les obligations de Ski de fond Québec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5181EE1-855F-4FAF-A2AF-4AECAD31B0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436914"/>
            <a:ext cx="8916833" cy="5315577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4000"/>
              </a:lnSpc>
            </a:pPr>
            <a:r>
              <a:rPr lang="fr-CA" sz="2200" dirty="0"/>
              <a:t>OSBL (OBNL) régit par un conseil d’administration entièrement bénévole.</a:t>
            </a:r>
          </a:p>
          <a:p>
            <a:pPr>
              <a:lnSpc>
                <a:spcPct val="114000"/>
              </a:lnSpc>
            </a:pPr>
            <a:r>
              <a:rPr lang="fr-CA" sz="2200" dirty="0"/>
              <a:t>Le directeur général est le premier administrateur responsable.</a:t>
            </a:r>
          </a:p>
          <a:p>
            <a:pPr>
              <a:lnSpc>
                <a:spcPct val="114000"/>
              </a:lnSpc>
            </a:pPr>
            <a:r>
              <a:rPr lang="fr-CA" sz="2200" dirty="0"/>
              <a:t>Revenus et subventions, publics et privés:</a:t>
            </a:r>
          </a:p>
          <a:p>
            <a:pPr lvl="1">
              <a:lnSpc>
                <a:spcPct val="114000"/>
              </a:lnSpc>
            </a:pPr>
            <a:r>
              <a:rPr lang="fr-CA" sz="2000" dirty="0"/>
              <a:t>Ministère de l’Éducation et de l’Enseignement supérieur (MÉES)</a:t>
            </a:r>
          </a:p>
          <a:p>
            <a:pPr lvl="2">
              <a:lnSpc>
                <a:spcPct val="114000"/>
              </a:lnSpc>
            </a:pPr>
            <a:r>
              <a:rPr lang="fr-CA" sz="1800" dirty="0"/>
              <a:t>Programme de soutien au développement de l’excellence (PSDE)</a:t>
            </a:r>
          </a:p>
          <a:p>
            <a:pPr lvl="2">
              <a:lnSpc>
                <a:spcPct val="114000"/>
              </a:lnSpc>
            </a:pPr>
            <a:r>
              <a:rPr lang="fr-CA" sz="1800" dirty="0"/>
              <a:t>Programme de soutien aux événement sportifs (PSÉS)</a:t>
            </a:r>
          </a:p>
          <a:p>
            <a:pPr lvl="2">
              <a:lnSpc>
                <a:spcPct val="114000"/>
              </a:lnSpc>
            </a:pPr>
            <a:r>
              <a:rPr lang="fr-CA" sz="1800" dirty="0"/>
              <a:t>Programme de soutien aux événements sportifs internationaux (</a:t>
            </a:r>
            <a:r>
              <a:rPr lang="fr-CA" sz="1800" dirty="0" err="1"/>
              <a:t>PSÉSi</a:t>
            </a:r>
            <a:r>
              <a:rPr lang="fr-CA" sz="1800" dirty="0"/>
              <a:t>)</a:t>
            </a:r>
          </a:p>
          <a:p>
            <a:pPr lvl="2">
              <a:lnSpc>
                <a:spcPct val="114000"/>
              </a:lnSpc>
            </a:pPr>
            <a:r>
              <a:rPr lang="fr-CA" sz="1800" dirty="0"/>
              <a:t>Programme de soutien aux fédérations sportives québécoise (PSFSQ)</a:t>
            </a:r>
          </a:p>
          <a:p>
            <a:pPr lvl="1">
              <a:lnSpc>
                <a:spcPct val="114000"/>
              </a:lnSpc>
            </a:pPr>
            <a:r>
              <a:rPr lang="fr-CA" sz="2000" dirty="0"/>
              <a:t>Institut national du sport (INS)</a:t>
            </a:r>
          </a:p>
          <a:p>
            <a:pPr lvl="1">
              <a:lnSpc>
                <a:spcPct val="114000"/>
              </a:lnSpc>
            </a:pPr>
            <a:r>
              <a:rPr lang="fr-CA" sz="2000" dirty="0"/>
              <a:t>Clubs et membres individuels</a:t>
            </a:r>
          </a:p>
          <a:p>
            <a:pPr lvl="1">
              <a:lnSpc>
                <a:spcPct val="114000"/>
              </a:lnSpc>
            </a:pPr>
            <a:r>
              <a:rPr lang="fr-CA" sz="2000" dirty="0"/>
              <a:t>Partenaires privés et commanditaires</a:t>
            </a:r>
          </a:p>
          <a:p>
            <a:pPr>
              <a:lnSpc>
                <a:spcPct val="114000"/>
              </a:lnSpc>
            </a:pPr>
            <a:r>
              <a:rPr lang="fr-CA" sz="2200" dirty="0"/>
              <a:t>Une reddition de compte détaillée est exigée pour tous ces programmes.</a:t>
            </a:r>
          </a:p>
        </p:txBody>
      </p:sp>
      <p:pic>
        <p:nvPicPr>
          <p:cNvPr id="6" name="Espace réservé du contenu 4">
            <a:extLst>
              <a:ext uri="{FF2B5EF4-FFF2-40B4-BE49-F238E27FC236}">
                <a16:creationId xmlns:a16="http://schemas.microsoft.com/office/drawing/2014/main" id="{DACF035F-0131-4913-85B7-DC251B3868F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8447" y="4421234"/>
            <a:ext cx="2045212" cy="2206756"/>
          </a:xfrm>
          <a:prstGeom prst="rect">
            <a:avLst/>
          </a:prstGeom>
          <a:effectLst>
            <a:outerShdw blurRad="50800" dist="38100" dir="2700000" algn="tl" rotWithShape="0">
              <a:schemeClr val="bg1"/>
            </a:outerShdw>
          </a:effectLst>
        </p:spPr>
      </p:pic>
    </p:spTree>
    <p:extLst>
      <p:ext uri="{BB962C8B-B14F-4D97-AF65-F5344CB8AC3E}">
        <p14:creationId xmlns:p14="http://schemas.microsoft.com/office/powerpoint/2010/main" val="157055287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03ABCD1-9663-423A-B18F-7BB1DF915D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27315"/>
          </a:xfrm>
        </p:spPr>
        <p:txBody>
          <a:bodyPr/>
          <a:lstStyle/>
          <a:p>
            <a:r>
              <a:rPr lang="fr-CA" dirty="0">
                <a:solidFill>
                  <a:srgbClr val="508927"/>
                </a:solidFill>
              </a:rPr>
              <a:t>L’analyse de la gouvernance de SFQ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5181EE1-855F-4FAF-A2AF-4AECAD31B0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36914"/>
            <a:ext cx="8596668" cy="5315577"/>
          </a:xfrm>
        </p:spPr>
        <p:txBody>
          <a:bodyPr>
            <a:normAutofit/>
          </a:bodyPr>
          <a:lstStyle/>
          <a:p>
            <a:pPr marL="0" indent="0">
              <a:lnSpc>
                <a:spcPct val="114000"/>
              </a:lnSpc>
              <a:buNone/>
            </a:pPr>
            <a:r>
              <a:rPr lang="fr-CA" sz="2200" dirty="0">
                <a:solidFill>
                  <a:srgbClr val="04244D"/>
                </a:solidFill>
              </a:rPr>
              <a:t>Institut sur la gouvernance des organisations privées et publiques</a:t>
            </a:r>
          </a:p>
          <a:p>
            <a:pPr>
              <a:lnSpc>
                <a:spcPct val="114000"/>
              </a:lnSpc>
            </a:pPr>
            <a:r>
              <a:rPr lang="fr-CA" sz="2200" dirty="0"/>
              <a:t>Un total de 43 champs d’activité scrutés et couvrant tous les aspects de la gouvernance:</a:t>
            </a:r>
          </a:p>
          <a:p>
            <a:pPr lvl="1">
              <a:lnSpc>
                <a:spcPct val="114000"/>
              </a:lnSpc>
            </a:pPr>
            <a:r>
              <a:rPr lang="fr-CA" sz="2000" dirty="0"/>
              <a:t>Lettres patentes</a:t>
            </a:r>
          </a:p>
          <a:p>
            <a:pPr lvl="1">
              <a:lnSpc>
                <a:spcPct val="114000"/>
              </a:lnSpc>
            </a:pPr>
            <a:r>
              <a:rPr lang="fr-CA" sz="2000" dirty="0"/>
              <a:t>Règlements généraux, guides et politiques diverses</a:t>
            </a:r>
          </a:p>
          <a:p>
            <a:pPr lvl="1">
              <a:lnSpc>
                <a:spcPct val="114000"/>
              </a:lnSpc>
            </a:pPr>
            <a:r>
              <a:rPr lang="fr-CA" sz="2000" dirty="0"/>
              <a:t>Membres du conseil d’administration, fonctions et compétences</a:t>
            </a:r>
          </a:p>
          <a:p>
            <a:pPr lvl="1">
              <a:lnSpc>
                <a:spcPct val="114000"/>
              </a:lnSpc>
            </a:pPr>
            <a:r>
              <a:rPr lang="fr-CA" sz="2000" dirty="0"/>
              <a:t>Rapports annuels des 5 dernières années</a:t>
            </a:r>
          </a:p>
          <a:p>
            <a:pPr lvl="1">
              <a:lnSpc>
                <a:spcPct val="114000"/>
              </a:lnSpc>
            </a:pPr>
            <a:r>
              <a:rPr lang="fr-CA" sz="2000" dirty="0"/>
              <a:t>États financiers vérifiés des 5 dernières années</a:t>
            </a:r>
          </a:p>
          <a:p>
            <a:pPr lvl="1">
              <a:lnSpc>
                <a:spcPct val="114000"/>
              </a:lnSpc>
            </a:pPr>
            <a:r>
              <a:rPr lang="fr-CA" sz="2000" dirty="0"/>
              <a:t>Tous les ordres du jour, procès-verbaux et résolutions des réunions du C.A. et des A.G.A. des 5 dernières années</a:t>
            </a:r>
            <a:endParaRPr lang="fr-CA" sz="2200" dirty="0"/>
          </a:p>
          <a:p>
            <a:pPr>
              <a:lnSpc>
                <a:spcPct val="114000"/>
              </a:lnSpc>
            </a:pPr>
            <a:r>
              <a:rPr lang="fr-CA" sz="2200" dirty="0"/>
              <a:t>SFQ doit fournir la preuve de la conformité de ses partenaires.</a:t>
            </a:r>
          </a:p>
        </p:txBody>
      </p:sp>
      <p:pic>
        <p:nvPicPr>
          <p:cNvPr id="6" name="Espace réservé du contenu 4">
            <a:extLst>
              <a:ext uri="{FF2B5EF4-FFF2-40B4-BE49-F238E27FC236}">
                <a16:creationId xmlns:a16="http://schemas.microsoft.com/office/drawing/2014/main" id="{DACF035F-0131-4913-85B7-DC251B3868F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8447" y="4421234"/>
            <a:ext cx="2045212" cy="2206756"/>
          </a:xfrm>
          <a:prstGeom prst="rect">
            <a:avLst/>
          </a:prstGeom>
          <a:effectLst>
            <a:outerShdw blurRad="50800" dist="38100" dir="2700000" algn="tl" rotWithShape="0">
              <a:schemeClr val="bg1"/>
            </a:outerShdw>
          </a:effectLst>
        </p:spPr>
      </p:pic>
    </p:spTree>
    <p:extLst>
      <p:ext uri="{BB962C8B-B14F-4D97-AF65-F5344CB8AC3E}">
        <p14:creationId xmlns:p14="http://schemas.microsoft.com/office/powerpoint/2010/main" val="95220196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03ABCD1-9663-423A-B18F-7BB1DF915D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27315"/>
          </a:xfrm>
        </p:spPr>
        <p:txBody>
          <a:bodyPr/>
          <a:lstStyle/>
          <a:p>
            <a:r>
              <a:rPr lang="fr-CA" dirty="0">
                <a:solidFill>
                  <a:srgbClr val="508927"/>
                </a:solidFill>
              </a:rPr>
              <a:t>La gouvernance d’une corporation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5181EE1-855F-4FAF-A2AF-4AECAD31B0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36915"/>
            <a:ext cx="8596668" cy="4920342"/>
          </a:xfrm>
        </p:spPr>
        <p:txBody>
          <a:bodyPr>
            <a:normAutofit/>
          </a:bodyPr>
          <a:lstStyle/>
          <a:p>
            <a:pPr marL="0" indent="0">
              <a:lnSpc>
                <a:spcPct val="114000"/>
              </a:lnSpc>
              <a:buNone/>
            </a:pPr>
            <a:r>
              <a:rPr lang="fr-CA" sz="2400" dirty="0"/>
              <a:t>Le Conseil d’administration:</a:t>
            </a:r>
          </a:p>
          <a:p>
            <a:pPr>
              <a:lnSpc>
                <a:spcPct val="114000"/>
              </a:lnSpc>
            </a:pPr>
            <a:r>
              <a:rPr lang="fr-CA" sz="2200" dirty="0"/>
              <a:t>est le représentant officiel et le chargé de confiance de la corporation.</a:t>
            </a:r>
          </a:p>
          <a:p>
            <a:pPr>
              <a:lnSpc>
                <a:spcPct val="114000"/>
              </a:lnSpc>
            </a:pPr>
            <a:r>
              <a:rPr lang="fr-CA" sz="2200" dirty="0"/>
              <a:t>se donne un ensemble de valeurs à partir desquelles il prend ses décisions.</a:t>
            </a:r>
          </a:p>
          <a:p>
            <a:pPr>
              <a:lnSpc>
                <a:spcPct val="114000"/>
              </a:lnSpc>
            </a:pPr>
            <a:r>
              <a:rPr lang="fr-CA" sz="2200" dirty="0"/>
              <a:t>forme une équipe décisionnelle indivisible et fonctionne comme une unité.</a:t>
            </a:r>
          </a:p>
          <a:p>
            <a:pPr>
              <a:lnSpc>
                <a:spcPct val="114000"/>
              </a:lnSpc>
            </a:pPr>
            <a:r>
              <a:rPr lang="fr-CA" sz="2200" dirty="0"/>
              <a:t>prescrit les fins ou les résultats organisationnels et non les moyens de mise en œuvre pour les atteindre.</a:t>
            </a:r>
          </a:p>
          <a:p>
            <a:pPr>
              <a:lnSpc>
                <a:spcPct val="114000"/>
              </a:lnSpc>
            </a:pPr>
            <a:r>
              <a:rPr lang="fr-CA" sz="2200" dirty="0"/>
              <a:t>délègue et fait confiance.</a:t>
            </a:r>
          </a:p>
        </p:txBody>
      </p:sp>
      <p:pic>
        <p:nvPicPr>
          <p:cNvPr id="6" name="Espace réservé du contenu 4">
            <a:extLst>
              <a:ext uri="{FF2B5EF4-FFF2-40B4-BE49-F238E27FC236}">
                <a16:creationId xmlns:a16="http://schemas.microsoft.com/office/drawing/2014/main" id="{DACF035F-0131-4913-85B7-DC251B3868F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8447" y="4421234"/>
            <a:ext cx="2045212" cy="2206756"/>
          </a:xfrm>
          <a:prstGeom prst="rect">
            <a:avLst/>
          </a:prstGeom>
          <a:effectLst>
            <a:outerShdw blurRad="50800" dist="38100" dir="2700000" algn="tl" rotWithShape="0">
              <a:schemeClr val="bg1"/>
            </a:outerShdw>
          </a:effectLst>
        </p:spPr>
      </p:pic>
    </p:spTree>
    <p:extLst>
      <p:ext uri="{BB962C8B-B14F-4D97-AF65-F5344CB8AC3E}">
        <p14:creationId xmlns:p14="http://schemas.microsoft.com/office/powerpoint/2010/main" val="263032325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03ABCD1-9663-423A-B18F-7BB1DF915D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27315"/>
          </a:xfrm>
        </p:spPr>
        <p:txBody>
          <a:bodyPr/>
          <a:lstStyle/>
          <a:p>
            <a:r>
              <a:rPr lang="fr-CA" dirty="0">
                <a:solidFill>
                  <a:srgbClr val="508927"/>
                </a:solidFill>
              </a:rPr>
              <a:t>La gouvernance d’une corporation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5181EE1-855F-4FAF-A2AF-4AECAD31B0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36915"/>
            <a:ext cx="8596668" cy="4920342"/>
          </a:xfrm>
        </p:spPr>
        <p:txBody>
          <a:bodyPr>
            <a:normAutofit/>
          </a:bodyPr>
          <a:lstStyle/>
          <a:p>
            <a:pPr marL="0" indent="0">
              <a:lnSpc>
                <a:spcPct val="114000"/>
              </a:lnSpc>
              <a:buNone/>
            </a:pPr>
            <a:r>
              <a:rPr lang="fr-CA" sz="2400" dirty="0"/>
              <a:t>Le Conseil d’administration:</a:t>
            </a:r>
          </a:p>
          <a:p>
            <a:pPr>
              <a:lnSpc>
                <a:spcPct val="114000"/>
              </a:lnSpc>
            </a:pPr>
            <a:r>
              <a:rPr lang="fr-CA" sz="2200" dirty="0"/>
              <a:t>assure une surveillance générale de la corporation.</a:t>
            </a:r>
          </a:p>
          <a:p>
            <a:pPr>
              <a:lnSpc>
                <a:spcPct val="114000"/>
              </a:lnSpc>
            </a:pPr>
            <a:r>
              <a:rPr lang="fr-CA" sz="2200" dirty="0"/>
              <a:t>s’assure de la compétence de ceux à qui il délègue et à ceux à qui il confie des mandats.</a:t>
            </a:r>
          </a:p>
          <a:p>
            <a:pPr>
              <a:lnSpc>
                <a:spcPct val="114000"/>
              </a:lnSpc>
            </a:pPr>
            <a:r>
              <a:rPr lang="fr-CA" sz="2200" dirty="0"/>
              <a:t>évalue les risques que la corporation encourt et prend les mesures appropriées.</a:t>
            </a:r>
          </a:p>
          <a:p>
            <a:pPr>
              <a:lnSpc>
                <a:spcPct val="114000"/>
              </a:lnSpc>
            </a:pPr>
            <a:r>
              <a:rPr lang="fr-CA" sz="2200" dirty="0"/>
              <a:t>prend ses décisions avec perspective et recul.</a:t>
            </a:r>
          </a:p>
          <a:p>
            <a:pPr marL="0" indent="0">
              <a:lnSpc>
                <a:spcPct val="114000"/>
              </a:lnSpc>
              <a:buNone/>
            </a:pPr>
            <a:r>
              <a:rPr lang="fr-CA" sz="2200" dirty="0"/>
              <a:t>Le rôle du directeur général est de s’assurer que l’organisme évolue dynamiquement dans le respect de ses orientations et des politiques d’encadrement définies.</a:t>
            </a:r>
          </a:p>
        </p:txBody>
      </p:sp>
      <p:pic>
        <p:nvPicPr>
          <p:cNvPr id="6" name="Espace réservé du contenu 4">
            <a:extLst>
              <a:ext uri="{FF2B5EF4-FFF2-40B4-BE49-F238E27FC236}">
                <a16:creationId xmlns:a16="http://schemas.microsoft.com/office/drawing/2014/main" id="{DACF035F-0131-4913-85B7-DC251B3868F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8447" y="4421234"/>
            <a:ext cx="2045212" cy="2206756"/>
          </a:xfrm>
          <a:prstGeom prst="rect">
            <a:avLst/>
          </a:prstGeom>
          <a:effectLst>
            <a:outerShdw blurRad="50800" dist="38100" dir="2700000" algn="tl" rotWithShape="0">
              <a:schemeClr val="bg1"/>
            </a:outerShdw>
          </a:effectLst>
        </p:spPr>
      </p:pic>
    </p:spTree>
    <p:extLst>
      <p:ext uri="{BB962C8B-B14F-4D97-AF65-F5344CB8AC3E}">
        <p14:creationId xmlns:p14="http://schemas.microsoft.com/office/powerpoint/2010/main" val="75800939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03ABCD1-9663-423A-B18F-7BB1DF915D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27315"/>
          </a:xfrm>
        </p:spPr>
        <p:txBody>
          <a:bodyPr/>
          <a:lstStyle/>
          <a:p>
            <a:r>
              <a:rPr lang="fr-CA" dirty="0">
                <a:solidFill>
                  <a:srgbClr val="508927"/>
                </a:solidFill>
              </a:rPr>
              <a:t>La politique concernant les rôles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5181EE1-855F-4FAF-A2AF-4AECAD31B0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36915"/>
            <a:ext cx="8596668" cy="4920342"/>
          </a:xfrm>
        </p:spPr>
        <p:txBody>
          <a:bodyPr>
            <a:normAutofit/>
          </a:bodyPr>
          <a:lstStyle/>
          <a:p>
            <a:pPr marL="0" indent="0">
              <a:lnSpc>
                <a:spcPct val="114000"/>
              </a:lnSpc>
              <a:buNone/>
            </a:pPr>
            <a:r>
              <a:rPr lang="fr-CA" sz="2400" dirty="0"/>
              <a:t>Les administrateurs du Conseil d’administration:</a:t>
            </a:r>
          </a:p>
          <a:p>
            <a:pPr>
              <a:lnSpc>
                <a:spcPct val="114000"/>
              </a:lnSpc>
            </a:pPr>
            <a:r>
              <a:rPr lang="fr-CA" sz="2200" dirty="0"/>
              <a:t>occupent une fonction précisée dans les règlements généraux.</a:t>
            </a:r>
          </a:p>
          <a:p>
            <a:pPr>
              <a:lnSpc>
                <a:spcPct val="114000"/>
              </a:lnSpc>
            </a:pPr>
            <a:r>
              <a:rPr lang="fr-CA" sz="2200" dirty="0"/>
              <a:t>n’agissent, à ce titre, que lors des réunions du Conseil d’administration.</a:t>
            </a:r>
          </a:p>
          <a:p>
            <a:pPr>
              <a:lnSpc>
                <a:spcPct val="114000"/>
              </a:lnSpc>
            </a:pPr>
            <a:r>
              <a:rPr lang="fr-CA" sz="2200" dirty="0"/>
              <a:t>sont également soumis aux obligations légales qui découlent de l’application du Code civil du Québec ainsi que de la Loi sur les compagnies.</a:t>
            </a:r>
          </a:p>
          <a:p>
            <a:pPr>
              <a:lnSpc>
                <a:spcPct val="114000"/>
              </a:lnSpc>
            </a:pPr>
            <a:r>
              <a:rPr lang="fr-CA" sz="2200" dirty="0"/>
              <a:t>lorsqu’ils n’agissent pas à titre d’administrateurs de la corporation, ils sont alors des bénévoles dits opérationnels et relèvent alors du directeur général, à moins de dispositions contraires aux règlements généraux.</a:t>
            </a:r>
          </a:p>
        </p:txBody>
      </p:sp>
      <p:pic>
        <p:nvPicPr>
          <p:cNvPr id="6" name="Espace réservé du contenu 4">
            <a:extLst>
              <a:ext uri="{FF2B5EF4-FFF2-40B4-BE49-F238E27FC236}">
                <a16:creationId xmlns:a16="http://schemas.microsoft.com/office/drawing/2014/main" id="{DACF035F-0131-4913-85B7-DC251B3868F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8447" y="4421234"/>
            <a:ext cx="2045212" cy="2206756"/>
          </a:xfrm>
          <a:prstGeom prst="rect">
            <a:avLst/>
          </a:prstGeom>
          <a:effectLst>
            <a:outerShdw blurRad="50800" dist="38100" dir="2700000" algn="tl" rotWithShape="0">
              <a:schemeClr val="bg1"/>
            </a:outerShdw>
          </a:effectLst>
        </p:spPr>
      </p:pic>
    </p:spTree>
    <p:extLst>
      <p:ext uri="{BB962C8B-B14F-4D97-AF65-F5344CB8AC3E}">
        <p14:creationId xmlns:p14="http://schemas.microsoft.com/office/powerpoint/2010/main" val="84784188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animClr clrSpc="rgb" dir="cw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03ABCD1-9663-423A-B18F-7BB1DF915D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27315"/>
          </a:xfrm>
        </p:spPr>
        <p:txBody>
          <a:bodyPr/>
          <a:lstStyle/>
          <a:p>
            <a:r>
              <a:rPr lang="fr-CA" dirty="0">
                <a:solidFill>
                  <a:srgbClr val="04244D"/>
                </a:solidFill>
                <a:effectLst>
                  <a:outerShdw blurRad="50800" dist="38100" dir="2700000" algn="tl" rotWithShape="0">
                    <a:schemeClr val="bg1"/>
                  </a:outerShdw>
                </a:effectLst>
              </a:rPr>
              <a:t>Fonctionnement interne du Conseil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5181EE1-855F-4FAF-A2AF-4AECAD31B0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36915"/>
            <a:ext cx="8596668" cy="4920342"/>
          </a:xfrm>
        </p:spPr>
        <p:txBody>
          <a:bodyPr>
            <a:normAutofit/>
          </a:bodyPr>
          <a:lstStyle/>
          <a:p>
            <a:pPr marL="0" indent="0">
              <a:lnSpc>
                <a:spcPct val="114000"/>
              </a:lnSpc>
              <a:buNone/>
            </a:pPr>
            <a:r>
              <a:rPr lang="fr-CA" sz="2400" dirty="0">
                <a:solidFill>
                  <a:srgbClr val="508927"/>
                </a:solidFill>
              </a:rPr>
              <a:t>Les administrateurs du Conseil d’administration:</a:t>
            </a:r>
          </a:p>
          <a:p>
            <a:pPr>
              <a:lnSpc>
                <a:spcPct val="114000"/>
              </a:lnSpc>
              <a:buClr>
                <a:srgbClr val="508927"/>
              </a:buClr>
              <a:buFont typeface="Wingdings" panose="05000000000000000000" pitchFamily="2" charset="2"/>
              <a:buChar char="Ø"/>
            </a:pPr>
            <a:r>
              <a:rPr lang="fr-CA" sz="2200" dirty="0"/>
              <a:t>doivent avoir une conduite obligeante et modérée, l’un envers l’autre, durant et hors les réunions du Conseil d’administration.</a:t>
            </a:r>
          </a:p>
          <a:p>
            <a:pPr>
              <a:lnSpc>
                <a:spcPct val="114000"/>
              </a:lnSpc>
              <a:buClr>
                <a:srgbClr val="508927"/>
              </a:buClr>
              <a:buFont typeface="Wingdings" panose="05000000000000000000" pitchFamily="2" charset="2"/>
              <a:buChar char="Ø"/>
            </a:pPr>
            <a:r>
              <a:rPr lang="fr-CA" sz="2200" dirty="0"/>
              <a:t>doivent respecter l’opinion et le droit d’expression d’autrui.</a:t>
            </a:r>
          </a:p>
          <a:p>
            <a:pPr marL="0" indent="0">
              <a:lnSpc>
                <a:spcPct val="114000"/>
              </a:lnSpc>
              <a:buClr>
                <a:srgbClr val="508927"/>
              </a:buClr>
              <a:buNone/>
            </a:pPr>
            <a:r>
              <a:rPr lang="fr-CA" sz="2400" dirty="0">
                <a:solidFill>
                  <a:srgbClr val="508927"/>
                </a:solidFill>
              </a:rPr>
              <a:t>Le Conseil d’administration:</a:t>
            </a:r>
          </a:p>
          <a:p>
            <a:pPr>
              <a:lnSpc>
                <a:spcPct val="114000"/>
              </a:lnSpc>
              <a:buClr>
                <a:srgbClr val="508927"/>
              </a:buClr>
              <a:buFont typeface="Wingdings" panose="05000000000000000000" pitchFamily="2" charset="2"/>
              <a:buChar char="Ø"/>
            </a:pPr>
            <a:r>
              <a:rPr lang="fr-CA" sz="2200" dirty="0"/>
              <a:t>a droit à toute l’information qu’il désire. Cette information doit être claire et complète.</a:t>
            </a:r>
          </a:p>
          <a:p>
            <a:pPr>
              <a:lnSpc>
                <a:spcPct val="114000"/>
              </a:lnSpc>
              <a:buClr>
                <a:srgbClr val="508927"/>
              </a:buClr>
              <a:buFont typeface="Wingdings" panose="05000000000000000000" pitchFamily="2" charset="2"/>
              <a:buChar char="Ø"/>
            </a:pPr>
            <a:r>
              <a:rPr lang="fr-CA" sz="2200" dirty="0"/>
              <a:t>prescrit le délai d’échéance de réception des informations qu’il veut recevoir.</a:t>
            </a:r>
          </a:p>
        </p:txBody>
      </p:sp>
      <p:pic>
        <p:nvPicPr>
          <p:cNvPr id="6" name="Espace réservé du contenu 4">
            <a:extLst>
              <a:ext uri="{FF2B5EF4-FFF2-40B4-BE49-F238E27FC236}">
                <a16:creationId xmlns:a16="http://schemas.microsoft.com/office/drawing/2014/main" id="{DACF035F-0131-4913-85B7-DC251B3868F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8447" y="4421234"/>
            <a:ext cx="2045212" cy="2206756"/>
          </a:xfrm>
          <a:prstGeom prst="rect">
            <a:avLst/>
          </a:prstGeom>
          <a:effectLst>
            <a:outerShdw blurRad="50800" dist="38100" dir="2700000" algn="tl" rotWithShape="0">
              <a:schemeClr val="bg1"/>
            </a:outerShdw>
          </a:effectLst>
        </p:spPr>
      </p:pic>
    </p:spTree>
    <p:extLst>
      <p:ext uri="{BB962C8B-B14F-4D97-AF65-F5344CB8AC3E}">
        <p14:creationId xmlns:p14="http://schemas.microsoft.com/office/powerpoint/2010/main" val="301217302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03ABCD1-9663-423A-B18F-7BB1DF915D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27315"/>
          </a:xfrm>
        </p:spPr>
        <p:txBody>
          <a:bodyPr/>
          <a:lstStyle/>
          <a:p>
            <a:r>
              <a:rPr lang="fr-CA" dirty="0">
                <a:solidFill>
                  <a:srgbClr val="04244D"/>
                </a:solidFill>
                <a:effectLst>
                  <a:outerShdw blurRad="50800" dist="38100" dir="2700000" algn="tl" rotWithShape="0">
                    <a:schemeClr val="bg1"/>
                  </a:outerShdw>
                </a:effectLst>
              </a:rPr>
              <a:t>Fonctionnement interne du Conseil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5181EE1-855F-4FAF-A2AF-4AECAD31B0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436914"/>
            <a:ext cx="9015307" cy="5048292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114000"/>
              </a:lnSpc>
              <a:buNone/>
            </a:pPr>
            <a:r>
              <a:rPr lang="fr-CA" sz="2400" dirty="0">
                <a:solidFill>
                  <a:srgbClr val="508927"/>
                </a:solidFill>
              </a:rPr>
              <a:t>Les niveaux d’autorité durant une réunion du Conseil</a:t>
            </a:r>
          </a:p>
          <a:p>
            <a:pPr>
              <a:lnSpc>
                <a:spcPct val="114000"/>
              </a:lnSpc>
              <a:buClr>
                <a:srgbClr val="508927"/>
              </a:buClr>
              <a:buFont typeface="Wingdings" panose="05000000000000000000" pitchFamily="2" charset="2"/>
              <a:buChar char="Ø"/>
            </a:pPr>
            <a:r>
              <a:rPr lang="fr-CA" sz="2200" dirty="0"/>
              <a:t>Tous les administrateurs ont le même niveau d’autorité, sont égaux, sans égard à leur assignation d’officier ou officielle.</a:t>
            </a:r>
          </a:p>
          <a:p>
            <a:pPr>
              <a:lnSpc>
                <a:spcPct val="114000"/>
              </a:lnSpc>
              <a:buClr>
                <a:srgbClr val="508927"/>
              </a:buClr>
              <a:buFont typeface="Wingdings" panose="05000000000000000000" pitchFamily="2" charset="2"/>
              <a:buChar char="Ø"/>
            </a:pPr>
            <a:r>
              <a:rPr lang="fr-CA" sz="2200" dirty="0"/>
              <a:t>Dans un vote, en cas d’égalité des pours et des contres, le vote de la présidence est prépondérant pour déterminer une majorité simple.</a:t>
            </a:r>
          </a:p>
          <a:p>
            <a:pPr>
              <a:lnSpc>
                <a:spcPct val="114000"/>
              </a:lnSpc>
              <a:buClr>
                <a:srgbClr val="508927"/>
              </a:buClr>
              <a:buFont typeface="Wingdings" panose="05000000000000000000" pitchFamily="2" charset="2"/>
              <a:buChar char="Ø"/>
            </a:pPr>
            <a:r>
              <a:rPr lang="fr-CA" sz="2200" dirty="0"/>
              <a:t>Même s’il prend part à la réunion, le directeur général n’est pas un membre du conseil, n’a pas droit de vote et est subalterne au Conseil.</a:t>
            </a:r>
          </a:p>
          <a:p>
            <a:pPr marL="0" indent="0">
              <a:lnSpc>
                <a:spcPct val="114000"/>
              </a:lnSpc>
              <a:buClr>
                <a:srgbClr val="508927"/>
              </a:buClr>
              <a:buNone/>
            </a:pPr>
            <a:r>
              <a:rPr lang="fr-CA" sz="2400" dirty="0">
                <a:solidFill>
                  <a:srgbClr val="508927"/>
                </a:solidFill>
              </a:rPr>
              <a:t>Les niveaux d’autorité en dehors d’une réunion du Conseil</a:t>
            </a:r>
          </a:p>
          <a:p>
            <a:pPr>
              <a:lnSpc>
                <a:spcPct val="114000"/>
              </a:lnSpc>
              <a:buClr>
                <a:srgbClr val="508927"/>
              </a:buClr>
              <a:buFont typeface="Wingdings" panose="05000000000000000000" pitchFamily="2" charset="2"/>
              <a:buChar char="Ø"/>
            </a:pPr>
            <a:r>
              <a:rPr lang="fr-CA" sz="2200" dirty="0"/>
              <a:t>Le directeur général est le premier administrateur de la corporation.</a:t>
            </a:r>
          </a:p>
          <a:p>
            <a:pPr>
              <a:lnSpc>
                <a:spcPct val="114000"/>
              </a:lnSpc>
              <a:buClr>
                <a:srgbClr val="508927"/>
              </a:buClr>
              <a:buFont typeface="Wingdings" panose="05000000000000000000" pitchFamily="2" charset="2"/>
              <a:buChar char="Ø"/>
            </a:pPr>
            <a:r>
              <a:rPr lang="fr-CA" sz="2200" dirty="0"/>
              <a:t>Tout administrateur avec un mandat du Conseil est subalterne au DG.</a:t>
            </a:r>
          </a:p>
          <a:p>
            <a:pPr>
              <a:lnSpc>
                <a:spcPct val="114000"/>
              </a:lnSpc>
              <a:buClr>
                <a:srgbClr val="508927"/>
              </a:buClr>
              <a:buFont typeface="Wingdings" panose="05000000000000000000" pitchFamily="2" charset="2"/>
              <a:buChar char="Ø"/>
            </a:pPr>
            <a:r>
              <a:rPr lang="fr-CA" sz="2200" dirty="0"/>
              <a:t>S’il n’est pas désigné, le porte-parole officiel du Conseil est le président.</a:t>
            </a:r>
          </a:p>
        </p:txBody>
      </p:sp>
      <p:pic>
        <p:nvPicPr>
          <p:cNvPr id="6" name="Espace réservé du contenu 4">
            <a:extLst>
              <a:ext uri="{FF2B5EF4-FFF2-40B4-BE49-F238E27FC236}">
                <a16:creationId xmlns:a16="http://schemas.microsoft.com/office/drawing/2014/main" id="{DACF035F-0131-4913-85B7-DC251B3868F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8447" y="4421234"/>
            <a:ext cx="2045212" cy="2206756"/>
          </a:xfrm>
          <a:prstGeom prst="rect">
            <a:avLst/>
          </a:prstGeom>
          <a:effectLst>
            <a:outerShdw blurRad="50800" dist="38100" dir="2700000" algn="tl" rotWithShape="0">
              <a:schemeClr val="bg1"/>
            </a:outerShdw>
          </a:effectLst>
        </p:spPr>
      </p:pic>
    </p:spTree>
    <p:extLst>
      <p:ext uri="{BB962C8B-B14F-4D97-AF65-F5344CB8AC3E}">
        <p14:creationId xmlns:p14="http://schemas.microsoft.com/office/powerpoint/2010/main" val="347856977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Facette">
  <a:themeElements>
    <a:clrScheme name="Facett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571</TotalTime>
  <Words>1016</Words>
  <Application>Microsoft Office PowerPoint</Application>
  <PresentationFormat>Grand écran</PresentationFormat>
  <Paragraphs>104</Paragraphs>
  <Slides>13</Slides>
  <Notes>13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9" baseType="lpstr">
      <vt:lpstr>Arial</vt:lpstr>
      <vt:lpstr>Calibri</vt:lpstr>
      <vt:lpstr>Trebuchet MS</vt:lpstr>
      <vt:lpstr>Wingdings</vt:lpstr>
      <vt:lpstr>Wingdings 3</vt:lpstr>
      <vt:lpstr>Facette</vt:lpstr>
      <vt:lpstr>Présentation PowerPoint</vt:lpstr>
      <vt:lpstr>Mise en contexte  Politiques générales   Gouvernance d’une corporation  Pratiques administratives  Ressources humaines </vt:lpstr>
      <vt:lpstr>Les obligations de Ski de fond Québec</vt:lpstr>
      <vt:lpstr>L’analyse de la gouvernance de SFQ</vt:lpstr>
      <vt:lpstr>La gouvernance d’une corporation</vt:lpstr>
      <vt:lpstr>La gouvernance d’une corporation</vt:lpstr>
      <vt:lpstr>La politique concernant les rôles</vt:lpstr>
      <vt:lpstr>Fonctionnement interne du Conseil</vt:lpstr>
      <vt:lpstr>Fonctionnement interne du Conseil</vt:lpstr>
      <vt:lpstr>Les qualités du président du conseil</vt:lpstr>
      <vt:lpstr>Le rôle du directeur général</vt:lpstr>
      <vt:lpstr>Fonctionnement interne du Conseil</vt:lpstr>
      <vt:lpstr>Fonctionnement interne du Conseil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Claude Alexandre Carpentier</dc:creator>
  <cp:lastModifiedBy>Claude Alexandre Carpentier</cp:lastModifiedBy>
  <cp:revision>75</cp:revision>
  <dcterms:created xsi:type="dcterms:W3CDTF">2019-04-23T13:03:32Z</dcterms:created>
  <dcterms:modified xsi:type="dcterms:W3CDTF">2019-05-21T20:14:04Z</dcterms:modified>
</cp:coreProperties>
</file>